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Nunito"/>
      <p:regular r:id="rId73"/>
      <p:bold r:id="rId74"/>
      <p:italic r:id="rId75"/>
      <p:boldItalic r:id="rId76"/>
    </p:embeddedFont>
    <p:embeddedFont>
      <p:font typeface="Maven Pro"/>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B9896-6E54-47CE-A344-1D6CBD0A452C}">
  <a:tblStyle styleId="{B7AB9896-6E54-47CE-A344-1D6CBD0A45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21" Type="http://schemas.openxmlformats.org/officeDocument/2006/relationships/slide" Target="slides/slide15.xml"/><Relationship Id="rId68" Type="http://schemas.openxmlformats.org/officeDocument/2006/relationships/slide" Target="slides/slide62.xml"/><Relationship Id="rId16" Type="http://schemas.openxmlformats.org/officeDocument/2006/relationships/slide" Target="slides/slide10.xml"/><Relationship Id="rId74" Type="http://schemas.openxmlformats.org/officeDocument/2006/relationships/font" Target="fonts/Nunito-bold.fntdata"/><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11" Type="http://schemas.openxmlformats.org/officeDocument/2006/relationships/slide" Target="slides/slide5.xml"/><Relationship Id="rId58" Type="http://schemas.openxmlformats.org/officeDocument/2006/relationships/slide" Target="slides/slide52.xml"/><Relationship Id="rId79" Type="http://schemas.openxmlformats.org/officeDocument/2006/relationships/customXml" Target="../customXml/item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43" Type="http://schemas.openxmlformats.org/officeDocument/2006/relationships/slide" Target="slides/slide37.xml"/><Relationship Id="rId48" Type="http://schemas.openxmlformats.org/officeDocument/2006/relationships/slide" Target="slides/slide42.xml"/><Relationship Id="rId30" Type="http://schemas.openxmlformats.org/officeDocument/2006/relationships/slide" Target="slides/slide24.xml"/><Relationship Id="rId77" Type="http://schemas.openxmlformats.org/officeDocument/2006/relationships/font" Target="fonts/MavenPro-regular.fntdata"/><Relationship Id="rId35" Type="http://schemas.openxmlformats.org/officeDocument/2006/relationships/slide" Target="slides/slide29.xml"/><Relationship Id="rId64" Type="http://schemas.openxmlformats.org/officeDocument/2006/relationships/slide" Target="slides/slide58.xml"/><Relationship Id="rId22" Type="http://schemas.openxmlformats.org/officeDocument/2006/relationships/slide" Target="slides/slide16.xml"/><Relationship Id="rId69" Type="http://schemas.openxmlformats.org/officeDocument/2006/relationships/slide" Target="slides/slide63.xml"/><Relationship Id="rId27" Type="http://schemas.openxmlformats.org/officeDocument/2006/relationships/slide" Target="slides/slide21.xml"/><Relationship Id="rId56" Type="http://schemas.openxmlformats.org/officeDocument/2006/relationships/slide" Target="slides/slide50.xml"/><Relationship Id="rId14" Type="http://schemas.openxmlformats.org/officeDocument/2006/relationships/slide" Target="slides/slide8.xml"/><Relationship Id="rId8" Type="http://schemas.openxmlformats.org/officeDocument/2006/relationships/slide" Target="slides/slide2.xml"/><Relationship Id="rId72" Type="http://schemas.openxmlformats.org/officeDocument/2006/relationships/slide" Target="slides/slide66.xml"/><Relationship Id="rId51" Type="http://schemas.openxmlformats.org/officeDocument/2006/relationships/slide" Target="slides/slide45.xml"/><Relationship Id="rId80" Type="http://schemas.openxmlformats.org/officeDocument/2006/relationships/customXml" Target="../customXml/item2.xml"/><Relationship Id="rId3" Type="http://schemas.openxmlformats.org/officeDocument/2006/relationships/presProps" Target="presProps.xml"/><Relationship Id="rId46" Type="http://schemas.openxmlformats.org/officeDocument/2006/relationships/slide" Target="slides/slide40.xml"/><Relationship Id="rId33" Type="http://schemas.openxmlformats.org/officeDocument/2006/relationships/slide" Target="slides/slide27.xml"/><Relationship Id="rId38" Type="http://schemas.openxmlformats.org/officeDocument/2006/relationships/slide" Target="slides/slide32.xml"/><Relationship Id="rId67" Type="http://schemas.openxmlformats.org/officeDocument/2006/relationships/slide" Target="slides/slide61.xml"/><Relationship Id="rId25" Type="http://schemas.openxmlformats.org/officeDocument/2006/relationships/slide" Target="slides/slide19.xml"/><Relationship Id="rId12" Type="http://schemas.openxmlformats.org/officeDocument/2006/relationships/slide" Target="slides/slide6.xml"/><Relationship Id="rId59" Type="http://schemas.openxmlformats.org/officeDocument/2006/relationships/slide" Target="slides/slide53.xml"/><Relationship Id="rId17" Type="http://schemas.openxmlformats.org/officeDocument/2006/relationships/slide" Target="slides/slide11.xml"/><Relationship Id="rId41" Type="http://schemas.openxmlformats.org/officeDocument/2006/relationships/slide" Target="slides/slide35.xml"/><Relationship Id="rId75" Type="http://schemas.openxmlformats.org/officeDocument/2006/relationships/font" Target="fonts/Nunito-italic.fntdata"/><Relationship Id="rId70" Type="http://schemas.openxmlformats.org/officeDocument/2006/relationships/slide" Target="slides/slide64.xml"/><Relationship Id="rId62" Type="http://schemas.openxmlformats.org/officeDocument/2006/relationships/slide" Target="slides/slide56.xml"/><Relationship Id="rId20" Type="http://schemas.openxmlformats.org/officeDocument/2006/relationships/slide" Target="slides/slide14.xml"/><Relationship Id="rId54" Type="http://schemas.openxmlformats.org/officeDocument/2006/relationships/slide" Target="slides/slide48.xml"/><Relationship Id="rId1" Type="http://schemas.openxmlformats.org/officeDocument/2006/relationships/theme" Target="theme/theme2.xml"/><Relationship Id="rId6" Type="http://schemas.openxmlformats.org/officeDocument/2006/relationships/notesMaster" Target="notesMasters/notesMaster1.xml"/><Relationship Id="rId49" Type="http://schemas.openxmlformats.org/officeDocument/2006/relationships/slide" Target="slides/slide43.xml"/><Relationship Id="rId36" Type="http://schemas.openxmlformats.org/officeDocument/2006/relationships/slide" Target="slides/slide30.xml"/><Relationship Id="rId23" Type="http://schemas.openxmlformats.org/officeDocument/2006/relationships/slide" Target="slides/slide17.xml"/><Relationship Id="rId28" Type="http://schemas.openxmlformats.org/officeDocument/2006/relationships/slide" Target="slides/slide22.xml"/><Relationship Id="rId57" Type="http://schemas.openxmlformats.org/officeDocument/2006/relationships/slide" Target="slides/slide51.xml"/><Relationship Id="rId15" Type="http://schemas.openxmlformats.org/officeDocument/2006/relationships/slide" Target="slides/slide9.xml"/><Relationship Id="rId44" Type="http://schemas.openxmlformats.org/officeDocument/2006/relationships/slide" Target="slides/slide38.xml"/><Relationship Id="rId73" Type="http://schemas.openxmlformats.org/officeDocument/2006/relationships/font" Target="fonts/Nunito-regular.fntdata"/><Relationship Id="rId31" Type="http://schemas.openxmlformats.org/officeDocument/2006/relationships/slide" Target="slides/slide25.xml"/><Relationship Id="rId78" Type="http://schemas.openxmlformats.org/officeDocument/2006/relationships/font" Target="fonts/MavenPro-bold.fntdata"/><Relationship Id="rId65" Type="http://schemas.openxmlformats.org/officeDocument/2006/relationships/slide" Target="slides/slide59.xml"/><Relationship Id="rId60" Type="http://schemas.openxmlformats.org/officeDocument/2006/relationships/slide" Target="slides/slide54.xml"/><Relationship Id="rId52" Type="http://schemas.openxmlformats.org/officeDocument/2006/relationships/slide" Target="slides/slide46.xml"/><Relationship Id="rId10" Type="http://schemas.openxmlformats.org/officeDocument/2006/relationships/slide" Target="slides/slide4.xml"/><Relationship Id="rId81" Type="http://schemas.openxmlformats.org/officeDocument/2006/relationships/customXml" Target="../customXml/item3.xml"/><Relationship Id="rId4" Type="http://schemas.openxmlformats.org/officeDocument/2006/relationships/tableStyles" Target="tableStyles.xml"/><Relationship Id="rId9" Type="http://schemas.openxmlformats.org/officeDocument/2006/relationships/slide" Target="slides/slide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 Id="rId76" Type="http://schemas.openxmlformats.org/officeDocument/2006/relationships/font" Target="fonts/Nunito-boldItalic.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viewProps" Target="viewProps.xml"/><Relationship Id="rId29" Type="http://schemas.openxmlformats.org/officeDocument/2006/relationships/slide" Target="slides/slide23.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24"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641b66efc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41b66efc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a429cc45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a429cc45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a429cc45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a429cc45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a429cc45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a429cc45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b0cb64f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b0cb64f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a429cc4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a429cc4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a429cc45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a429cc45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641b66efc4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1b66efc4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58842acf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58842acf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a429cc4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a429cc4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641b66efc4_4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41b66efc4_4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641b66efc4_4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41b66efc4_4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b0cb64f6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b0cb64f6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41b66efc4_4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41b66efc4_4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a648beec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a648beec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a648beec2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a648beec2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41b66efc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41b66efc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58842acf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58842acf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a14f15f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a14f15f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a648bee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a648beec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a14f15f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a14f15f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a648beec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a648beec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41b66efc4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41b66efc4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a14f15f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a14f15f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a648bee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a648bee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58842ac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58842ac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92456c2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92456c2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792456c2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92456c2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58842ac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58842ac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a429cc4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a429cc4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758842acf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758842acf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a648beec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a648beec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758842acf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58842acf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41b66efc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1b66efc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a648beec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a648beec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a648beec2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a648beec2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b288ca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b288ca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b288ca6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b288ca6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b288ca6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b288ca6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b288ca6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b288ca6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0315d5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0315d5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58842acf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58842acf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92f2a10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92f2a10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92f2a10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992f2a10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41b66efc4_4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41b66efc4_4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92f2a10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92f2a10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92f2a10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92f2a10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92456c25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92456c2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7d4bda5889fb279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d4bda5889fb279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9b65816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9b65816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9b658162c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9b658162c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b658162cd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b658162cd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992f2a10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992f2a10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58842acf2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58842acf2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758842acf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58842acf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b0cb64f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b0cb64f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b658162c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b658162c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d4bda5889fb279a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d4bda5889fb279a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641b66efc4_4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41b66efc4_4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a429cc45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9a429cc45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a429cc4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a429cc45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9b0cb64f6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9b0cb64f6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b0cb64f6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b0cb64f6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b0cb64f6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b0cb64f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b0cb64f6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b0cb64f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b0cb64f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b0cb64f6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ieeexplore.ieee.org/abstract/document/7361361" TargetMode="External"/><Relationship Id="rId4" Type="http://schemas.openxmlformats.org/officeDocument/2006/relationships/hyperlink" Target="https://dl.acm.org/doi/abs/10.1145/2783258.2788573?casa_token=jLmzvuGW91gAAAAA:Cq2kmw_wriNNnZNEMs0hGBbs-CloTdIFjAAzWgufHYFRWk_WZ7OQVj9ksnKl879cbHI9G2IvHyRZ3A" TargetMode="External"/><Relationship Id="rId5" Type="http://schemas.openxmlformats.org/officeDocument/2006/relationships/hyperlink" Target="https://journals.plos.org/plosone/article?id=10.1371/journal.pone.0194889" TargetMode="External"/><Relationship Id="rId6" Type="http://schemas.openxmlformats.org/officeDocument/2006/relationships/hyperlink" Target="https://www.researchgate.net/publication/323012727_Air_Quality_Prediction_Big_Data_and_Machine_Learning_Approach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sciencedirect.com/science/article/abs/pii/S1352231012005900" TargetMode="External"/><Relationship Id="rId4" Type="http://schemas.openxmlformats.org/officeDocument/2006/relationships/hyperlink" Target="https://www.sciencedirect.com/science/article/abs/pii/S1352231012001562" TargetMode="External"/><Relationship Id="rId5" Type="http://schemas.openxmlformats.org/officeDocument/2006/relationships/hyperlink" Target="https://www.tandfonline.com/doi/abs/10.1080/07474938.2010.481556" TargetMode="External"/><Relationship Id="rId6" Type="http://schemas.openxmlformats.org/officeDocument/2006/relationships/hyperlink" Target="https://www.researchgate.net/publication/330742498_Evaluation_of_statistical_and_machine_learning_models_for_time_series_prediction_Identifying_the_state-of-the-art_and_the_best_conditions_for_the_use_of_each_mode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machinelearningmastery.com/findings-comparing-classical-and-machine-learning-methods-for-time-series-forecasting/#:~:text=Comparing%20the%20performance%20of%20all,previous%20similar%20studies%20and%20competitions." TargetMode="External"/><Relationship Id="rId4" Type="http://schemas.openxmlformats.org/officeDocument/2006/relationships/hyperlink" Target="https://towardsdatascience.com/understanding-rnn-and-lstm-f7cdf6dfc14e" TargetMode="External"/><Relationship Id="rId5" Type="http://schemas.openxmlformats.org/officeDocument/2006/relationships/hyperlink" Target="https://machinelearningmastery.com/time-series-prediction-lstm-recurrent-neural-networks-python-keras/" TargetMode="External"/><Relationship Id="rId6" Type="http://schemas.openxmlformats.org/officeDocument/2006/relationships/hyperlink" Target="https://towardsdatascience.com/machine-learning-part-19-time-series-and-autoregressive-integrated-moving-average-model-arima-c1005347b0d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953550" y="1123650"/>
            <a:ext cx="7236900" cy="14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Air Quality Monitoring and Forecasting</a:t>
            </a:r>
            <a:endParaRPr/>
          </a:p>
        </p:txBody>
      </p:sp>
      <p:sp>
        <p:nvSpPr>
          <p:cNvPr id="278" name="Google Shape;278;p13"/>
          <p:cNvSpPr txBox="1"/>
          <p:nvPr>
            <p:ph idx="1" type="subTitle"/>
          </p:nvPr>
        </p:nvSpPr>
        <p:spPr>
          <a:xfrm>
            <a:off x="5005950" y="3264800"/>
            <a:ext cx="3184500" cy="136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Built by:</a:t>
            </a:r>
            <a:endParaRPr sz="2000"/>
          </a:p>
          <a:p>
            <a:pPr indent="0" lvl="0" marL="0" rtl="0" algn="r">
              <a:spcBef>
                <a:spcPts val="0"/>
              </a:spcBef>
              <a:spcAft>
                <a:spcPts val="0"/>
              </a:spcAft>
              <a:buNone/>
            </a:pPr>
            <a:r>
              <a:rPr lang="en" sz="2000"/>
              <a:t>Jay Gala 1611076</a:t>
            </a:r>
            <a:endParaRPr sz="2000"/>
          </a:p>
          <a:p>
            <a:pPr indent="0" lvl="0" marL="0" rtl="0" algn="r">
              <a:spcBef>
                <a:spcPts val="0"/>
              </a:spcBef>
              <a:spcAft>
                <a:spcPts val="0"/>
              </a:spcAft>
              <a:buNone/>
            </a:pPr>
            <a:r>
              <a:rPr lang="en" sz="2000"/>
              <a:t>Tushar Kadam 1611084</a:t>
            </a:r>
            <a:endParaRPr sz="2000"/>
          </a:p>
          <a:p>
            <a:pPr indent="0" lvl="0" marL="0" rtl="0" algn="r">
              <a:spcBef>
                <a:spcPts val="0"/>
              </a:spcBef>
              <a:spcAft>
                <a:spcPts val="0"/>
              </a:spcAft>
              <a:buNone/>
            </a:pPr>
            <a:r>
              <a:rPr lang="en" sz="2000"/>
              <a:t>Dhruvi Vadalia 1611115</a:t>
            </a:r>
            <a:endParaRPr sz="2000"/>
          </a:p>
        </p:txBody>
      </p:sp>
      <p:sp>
        <p:nvSpPr>
          <p:cNvPr id="279" name="Google Shape;279;p13"/>
          <p:cNvSpPr txBox="1"/>
          <p:nvPr/>
        </p:nvSpPr>
        <p:spPr>
          <a:xfrm>
            <a:off x="953550" y="3264800"/>
            <a:ext cx="23214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Nunito"/>
                <a:ea typeface="Nunito"/>
                <a:cs typeface="Nunito"/>
                <a:sym typeface="Nunito"/>
              </a:rPr>
              <a:t>Guided by:</a:t>
            </a:r>
            <a:endParaRPr sz="2000">
              <a:solidFill>
                <a:srgbClr val="FFFFFF"/>
              </a:solidFill>
              <a:latin typeface="Nunito"/>
              <a:ea typeface="Nunito"/>
              <a:cs typeface="Nunito"/>
              <a:sym typeface="Nunito"/>
            </a:endParaRPr>
          </a:p>
          <a:p>
            <a:pPr indent="0" lvl="0" marL="0" rtl="0" algn="l">
              <a:spcBef>
                <a:spcPts val="0"/>
              </a:spcBef>
              <a:spcAft>
                <a:spcPts val="0"/>
              </a:spcAft>
              <a:buNone/>
            </a:pPr>
            <a:r>
              <a:rPr lang="en" sz="2000">
                <a:solidFill>
                  <a:srgbClr val="FFFFFF"/>
                </a:solidFill>
                <a:latin typeface="Nunito"/>
                <a:ea typeface="Nunito"/>
                <a:cs typeface="Nunito"/>
                <a:sym typeface="Nunito"/>
              </a:rPr>
              <a:t>Prof. Mansi Kambli</a:t>
            </a:r>
            <a:endParaRPr sz="20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678950"/>
            <a:ext cx="70305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System Architecture</a:t>
            </a:r>
            <a:endParaRPr/>
          </a:p>
        </p:txBody>
      </p:sp>
      <p:sp>
        <p:nvSpPr>
          <p:cNvPr id="335" name="Google Shape;335;p22"/>
          <p:cNvSpPr txBox="1"/>
          <p:nvPr>
            <p:ph idx="1" type="body"/>
          </p:nvPr>
        </p:nvSpPr>
        <p:spPr>
          <a:xfrm>
            <a:off x="1303800" y="1511850"/>
            <a:ext cx="7030500" cy="3279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latin typeface="Times New Roman"/>
                <a:ea typeface="Times New Roman"/>
                <a:cs typeface="Times New Roman"/>
                <a:sym typeface="Times New Roman"/>
              </a:rPr>
              <a:t>They forecast the reading of an air quality monitoring station over the next 48 hours, using a data-driven method that considers current meteorological data, weather forecasts, and air quality data of the station and that of other stations within a few hundred kilometers. Their predictive model is comprised of four major components: </a:t>
            </a:r>
            <a:endParaRPr sz="1400">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400">
                <a:latin typeface="Times New Roman"/>
                <a:ea typeface="Times New Roman"/>
                <a:cs typeface="Times New Roman"/>
                <a:sym typeface="Times New Roman"/>
              </a:rPr>
              <a:t>1) </a:t>
            </a:r>
            <a:r>
              <a:rPr lang="en" sz="1400">
                <a:latin typeface="Times New Roman"/>
                <a:ea typeface="Times New Roman"/>
                <a:cs typeface="Times New Roman"/>
                <a:sym typeface="Times New Roman"/>
              </a:rPr>
              <a:t>a linear regression-based temporal predictor to model the local factors of air quality, </a:t>
            </a:r>
            <a:endParaRPr sz="1400">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400">
                <a:latin typeface="Times New Roman"/>
                <a:ea typeface="Times New Roman"/>
                <a:cs typeface="Times New Roman"/>
                <a:sym typeface="Times New Roman"/>
              </a:rPr>
              <a:t>2) a neural network-based spatial predictor to model global factors, </a:t>
            </a:r>
            <a:endParaRPr sz="1400">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400">
                <a:latin typeface="Times New Roman"/>
                <a:ea typeface="Times New Roman"/>
                <a:cs typeface="Times New Roman"/>
                <a:sym typeface="Times New Roman"/>
              </a:rPr>
              <a:t>3) a dynamic aggregator combining the predictions of the spatial and temporal predictors according to meteorological data, and </a:t>
            </a:r>
            <a:endParaRPr sz="1400">
              <a:latin typeface="Times New Roman"/>
              <a:ea typeface="Times New Roman"/>
              <a:cs typeface="Times New Roman"/>
              <a:sym typeface="Times New Roman"/>
            </a:endParaRPr>
          </a:p>
          <a:p>
            <a:pPr indent="0" lvl="0" marL="0" rtl="0" algn="just">
              <a:lnSpc>
                <a:spcPct val="115000"/>
              </a:lnSpc>
              <a:spcBef>
                <a:spcPts val="1600"/>
              </a:spcBef>
              <a:spcAft>
                <a:spcPts val="1600"/>
              </a:spcAft>
              <a:buNone/>
            </a:pPr>
            <a:r>
              <a:rPr lang="en" sz="1400">
                <a:latin typeface="Times New Roman"/>
                <a:ea typeface="Times New Roman"/>
                <a:cs typeface="Times New Roman"/>
                <a:sym typeface="Times New Roman"/>
              </a:rPr>
              <a:t>4) an inflection predictor to capture sudden changes in air quality. [2]</a:t>
            </a:r>
            <a:endParaRPr sz="14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678950"/>
            <a:ext cx="7030500" cy="6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System Architecture</a:t>
            </a:r>
            <a:endParaRPr/>
          </a:p>
        </p:txBody>
      </p:sp>
      <p:pic>
        <p:nvPicPr>
          <p:cNvPr id="341" name="Google Shape;341;p23"/>
          <p:cNvPicPr preferRelativeResize="0"/>
          <p:nvPr/>
        </p:nvPicPr>
        <p:blipFill>
          <a:blip r:embed="rId3">
            <a:alphaModFix/>
          </a:blip>
          <a:stretch>
            <a:fillRect/>
          </a:stretch>
        </p:blipFill>
        <p:spPr>
          <a:xfrm>
            <a:off x="2149825" y="1537025"/>
            <a:ext cx="5063125" cy="2983625"/>
          </a:xfrm>
          <a:prstGeom prst="rect">
            <a:avLst/>
          </a:prstGeom>
          <a:noFill/>
          <a:ln>
            <a:noFill/>
          </a:ln>
        </p:spPr>
      </p:pic>
      <p:sp>
        <p:nvSpPr>
          <p:cNvPr id="342" name="Google Shape;342;p23"/>
          <p:cNvSpPr txBox="1"/>
          <p:nvPr/>
        </p:nvSpPr>
        <p:spPr>
          <a:xfrm>
            <a:off x="7915350" y="4239350"/>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System Architecture</a:t>
            </a:r>
            <a:endParaRPr/>
          </a:p>
        </p:txBody>
      </p:sp>
      <p:sp>
        <p:nvSpPr>
          <p:cNvPr id="348" name="Google Shape;348;p24"/>
          <p:cNvSpPr txBox="1"/>
          <p:nvPr>
            <p:ph idx="1" type="body"/>
          </p:nvPr>
        </p:nvSpPr>
        <p:spPr>
          <a:xfrm>
            <a:off x="1303800" y="1436575"/>
            <a:ext cx="7030500" cy="3095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latin typeface="Times New Roman"/>
                <a:ea typeface="Times New Roman"/>
                <a:cs typeface="Times New Roman"/>
                <a:sym typeface="Times New Roman"/>
              </a:rPr>
              <a:t>The system is based on a framework that connects the cloud with clients, collecting air quality, meteorological data and weather forecasts from over 3,000 sources (e.g. stations/districts/cities) in China. By combining four major components, consisting of temporal predictor, spatial predictor, prediction aggregator, and inflection predictor, their method outperforms four sets of baselines significantly, including the baseline approach using weather forecasting models to predict air quality. In general, their method can achieve an accuracy of 0.75 for the first 6 hours and 0.6 for the next 7-12 hours in Beijing. It predicts the sudden changes of air quality much better than baseline methods. [2]</a:t>
            </a:r>
            <a:endParaRPr sz="1400">
              <a:latin typeface="Times New Roman"/>
              <a:ea typeface="Times New Roman"/>
              <a:cs typeface="Times New Roman"/>
              <a:sym typeface="Times New Roman"/>
            </a:endParaRPr>
          </a:p>
          <a:p>
            <a:pPr indent="0" lvl="0" marL="0" rtl="0" algn="just">
              <a:lnSpc>
                <a:spcPct val="150000"/>
              </a:lnSpc>
              <a:spcBef>
                <a:spcPts val="1600"/>
              </a:spcBef>
              <a:spcAft>
                <a:spcPts val="1600"/>
              </a:spcAft>
              <a:buNone/>
            </a:pPr>
            <a:r>
              <a:t/>
            </a:r>
            <a:endParaRPr sz="1400">
              <a:latin typeface="Times New Roman"/>
              <a:ea typeface="Times New Roman"/>
              <a:cs typeface="Times New Roman"/>
              <a:sym typeface="Times New Roman"/>
            </a:endParaRPr>
          </a:p>
        </p:txBody>
      </p:sp>
      <p:sp>
        <p:nvSpPr>
          <p:cNvPr id="349" name="Google Shape;349;p24"/>
          <p:cNvSpPr txBox="1"/>
          <p:nvPr/>
        </p:nvSpPr>
        <p:spPr>
          <a:xfrm>
            <a:off x="7915350" y="4239350"/>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13" y="648800"/>
            <a:ext cx="7030500" cy="6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various algorithms</a:t>
            </a:r>
            <a:endParaRPr/>
          </a:p>
        </p:txBody>
      </p:sp>
      <p:pic>
        <p:nvPicPr>
          <p:cNvPr id="355" name="Google Shape;355;p25"/>
          <p:cNvPicPr preferRelativeResize="0"/>
          <p:nvPr/>
        </p:nvPicPr>
        <p:blipFill>
          <a:blip r:embed="rId3">
            <a:alphaModFix/>
          </a:blip>
          <a:stretch>
            <a:fillRect/>
          </a:stretch>
        </p:blipFill>
        <p:spPr>
          <a:xfrm>
            <a:off x="1373338" y="1728825"/>
            <a:ext cx="6891475" cy="2895600"/>
          </a:xfrm>
          <a:prstGeom prst="rect">
            <a:avLst/>
          </a:prstGeom>
          <a:noFill/>
          <a:ln>
            <a:noFill/>
          </a:ln>
        </p:spPr>
      </p:pic>
      <p:sp>
        <p:nvSpPr>
          <p:cNvPr id="356" name="Google Shape;356;p25"/>
          <p:cNvSpPr txBox="1"/>
          <p:nvPr/>
        </p:nvSpPr>
        <p:spPr>
          <a:xfrm>
            <a:off x="1303825" y="1285725"/>
            <a:ext cx="6700500" cy="385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highlight>
                  <a:srgbClr val="FFFFFF"/>
                </a:highlight>
                <a:latin typeface="Times New Roman"/>
                <a:ea typeface="Times New Roman"/>
                <a:cs typeface="Times New Roman"/>
                <a:sym typeface="Times New Roman"/>
              </a:rPr>
              <a:t>The performance (MAPE) of all the algorithms is showed through this picture:</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i="1" lang="en" sz="1200">
                <a:highlight>
                  <a:srgbClr val="FFFFFF"/>
                </a:highlight>
                <a:latin typeface="Times New Roman"/>
                <a:ea typeface="Times New Roman"/>
                <a:cs typeface="Times New Roman"/>
                <a:sym typeface="Times New Roman"/>
              </a:rPr>
              <a:t>Y-axis: MAPE (Mean Absolute Percentage Error)</a:t>
            </a:r>
            <a:endParaRPr>
              <a:highlight>
                <a:srgbClr val="FFFFFF"/>
              </a:highlight>
              <a:latin typeface="Times New Roman"/>
              <a:ea typeface="Times New Roman"/>
              <a:cs typeface="Times New Roman"/>
              <a:sym typeface="Times New Roman"/>
            </a:endParaRPr>
          </a:p>
        </p:txBody>
      </p:sp>
      <p:sp>
        <p:nvSpPr>
          <p:cNvPr id="357" name="Google Shape;357;p25"/>
          <p:cNvSpPr txBox="1"/>
          <p:nvPr/>
        </p:nvSpPr>
        <p:spPr>
          <a:xfrm>
            <a:off x="8264825" y="4318725"/>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478025"/>
            <a:ext cx="7030500" cy="5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various algorithms</a:t>
            </a:r>
            <a:endParaRPr/>
          </a:p>
        </p:txBody>
      </p:sp>
      <p:pic>
        <p:nvPicPr>
          <p:cNvPr id="363" name="Google Shape;363;p26"/>
          <p:cNvPicPr preferRelativeResize="0"/>
          <p:nvPr/>
        </p:nvPicPr>
        <p:blipFill>
          <a:blip r:embed="rId3">
            <a:alphaModFix/>
          </a:blip>
          <a:stretch>
            <a:fillRect/>
          </a:stretch>
        </p:blipFill>
        <p:spPr>
          <a:xfrm>
            <a:off x="1303800" y="1295875"/>
            <a:ext cx="6821175" cy="3581400"/>
          </a:xfrm>
          <a:prstGeom prst="rect">
            <a:avLst/>
          </a:prstGeom>
          <a:noFill/>
          <a:ln>
            <a:noFill/>
          </a:ln>
        </p:spPr>
      </p:pic>
      <p:sp>
        <p:nvSpPr>
          <p:cNvPr id="364" name="Google Shape;364;p26"/>
          <p:cNvSpPr txBox="1"/>
          <p:nvPr/>
        </p:nvSpPr>
        <p:spPr>
          <a:xfrm>
            <a:off x="8206675" y="4571575"/>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type="title"/>
          </p:nvPr>
        </p:nvSpPr>
        <p:spPr>
          <a:xfrm>
            <a:off x="1303800" y="632900"/>
            <a:ext cx="70305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various algorithms</a:t>
            </a:r>
            <a:endParaRPr/>
          </a:p>
        </p:txBody>
      </p:sp>
      <p:pic>
        <p:nvPicPr>
          <p:cNvPr id="370" name="Google Shape;370;p27"/>
          <p:cNvPicPr preferRelativeResize="0"/>
          <p:nvPr/>
        </p:nvPicPr>
        <p:blipFill>
          <a:blip r:embed="rId3">
            <a:alphaModFix/>
          </a:blip>
          <a:stretch>
            <a:fillRect/>
          </a:stretch>
        </p:blipFill>
        <p:spPr>
          <a:xfrm>
            <a:off x="1303800" y="1267705"/>
            <a:ext cx="7030500" cy="3542570"/>
          </a:xfrm>
          <a:prstGeom prst="rect">
            <a:avLst/>
          </a:prstGeom>
          <a:noFill/>
          <a:ln>
            <a:noFill/>
          </a:ln>
        </p:spPr>
      </p:pic>
      <p:sp>
        <p:nvSpPr>
          <p:cNvPr id="371" name="Google Shape;371;p27"/>
          <p:cNvSpPr txBox="1"/>
          <p:nvPr/>
        </p:nvSpPr>
        <p:spPr>
          <a:xfrm>
            <a:off x="8334300" y="4504575"/>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1303800" y="281275"/>
            <a:ext cx="7030500" cy="9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various parameters of ML/DL Models for this problem</a:t>
            </a:r>
            <a:endParaRPr/>
          </a:p>
        </p:txBody>
      </p:sp>
      <p:sp>
        <p:nvSpPr>
          <p:cNvPr id="377" name="Google Shape;377;p28"/>
          <p:cNvSpPr txBox="1"/>
          <p:nvPr>
            <p:ph idx="1" type="body"/>
          </p:nvPr>
        </p:nvSpPr>
        <p:spPr>
          <a:xfrm>
            <a:off x="1303800" y="1677675"/>
            <a:ext cx="72753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378" name="Google Shape;378;p28"/>
          <p:cNvPicPr preferRelativeResize="0"/>
          <p:nvPr/>
        </p:nvPicPr>
        <p:blipFill>
          <a:blip r:embed="rId3">
            <a:alphaModFix/>
          </a:blip>
          <a:stretch>
            <a:fillRect/>
          </a:stretch>
        </p:blipFill>
        <p:spPr>
          <a:xfrm>
            <a:off x="1426525" y="1396375"/>
            <a:ext cx="6680526" cy="3533000"/>
          </a:xfrm>
          <a:prstGeom prst="rect">
            <a:avLst/>
          </a:prstGeom>
          <a:noFill/>
          <a:ln>
            <a:noFill/>
          </a:ln>
        </p:spPr>
      </p:pic>
      <p:sp>
        <p:nvSpPr>
          <p:cNvPr id="379" name="Google Shape;379;p28"/>
          <p:cNvSpPr txBox="1"/>
          <p:nvPr/>
        </p:nvSpPr>
        <p:spPr>
          <a:xfrm>
            <a:off x="8157300" y="4623675"/>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[4]</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AQI - Air Quality Index Chart</a:t>
            </a:r>
            <a:endParaRPr/>
          </a:p>
          <a:p>
            <a:pPr indent="0" lvl="0" marL="0" rtl="0" algn="l">
              <a:spcBef>
                <a:spcPts val="0"/>
              </a:spcBef>
              <a:spcAft>
                <a:spcPts val="0"/>
              </a:spcAft>
              <a:buNone/>
            </a:pPr>
            <a:r>
              <a:rPr i="1" lang="en" sz="2100"/>
              <a:t>(According to Air Standards given by CPCB)</a:t>
            </a:r>
            <a:endParaRPr i="1" sz="2100"/>
          </a:p>
        </p:txBody>
      </p:sp>
      <p:pic>
        <p:nvPicPr>
          <p:cNvPr id="385" name="Google Shape;385;p29"/>
          <p:cNvPicPr preferRelativeResize="0"/>
          <p:nvPr/>
        </p:nvPicPr>
        <p:blipFill>
          <a:blip r:embed="rId3">
            <a:alphaModFix/>
          </a:blip>
          <a:stretch>
            <a:fillRect/>
          </a:stretch>
        </p:blipFill>
        <p:spPr>
          <a:xfrm>
            <a:off x="2541413" y="1597875"/>
            <a:ext cx="4061184" cy="324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1303800" y="618675"/>
            <a:ext cx="7030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Survey Inferences</a:t>
            </a:r>
            <a:endParaRPr/>
          </a:p>
        </p:txBody>
      </p:sp>
      <p:sp>
        <p:nvSpPr>
          <p:cNvPr id="391" name="Google Shape;391;p30"/>
          <p:cNvSpPr txBox="1"/>
          <p:nvPr>
            <p:ph idx="1" type="body"/>
          </p:nvPr>
        </p:nvSpPr>
        <p:spPr>
          <a:xfrm>
            <a:off x="1303800" y="1236625"/>
            <a:ext cx="7030500" cy="360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highlight>
                  <a:srgbClr val="FFFFFF"/>
                </a:highlight>
                <a:latin typeface="Times New Roman"/>
                <a:ea typeface="Times New Roman"/>
                <a:cs typeface="Times New Roman"/>
                <a:sym typeface="Times New Roman"/>
              </a:rPr>
              <a:t>We discovered the important findings of</a:t>
            </a:r>
            <a:r>
              <a:rPr lang="en" sz="1400">
                <a:solidFill>
                  <a:srgbClr val="000000"/>
                </a:solidFill>
                <a:highlight>
                  <a:srgbClr val="FFFFFF"/>
                </a:highlight>
                <a:latin typeface="Times New Roman"/>
                <a:ea typeface="Times New Roman"/>
                <a:cs typeface="Times New Roman"/>
                <a:sym typeface="Times New Roman"/>
              </a:rPr>
              <a:t> a recent studies</a:t>
            </a:r>
            <a:r>
              <a:rPr lang="en" sz="1400">
                <a:solidFill>
                  <a:srgbClr val="000000"/>
                </a:solidFill>
                <a:highlight>
                  <a:srgbClr val="FFFFFF"/>
                </a:highlight>
                <a:latin typeface="Times New Roman"/>
                <a:ea typeface="Times New Roman"/>
                <a:cs typeface="Times New Roman"/>
                <a:sym typeface="Times New Roman"/>
              </a:rPr>
              <a:t> evaluating and comparing the performance of classical and modern machine learning methods on a large and diverse set of time series forecasting datasets.</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Specifically, we learned:</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140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Classical methods like ETS and ARIMA out-perform machine learning and deep learning methods for one-step forecasting on univariate datasets.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Classical methods like Theta and ARIMA out-perform machine learning and deep learning methods for multi-step forecasting on univariate datasets.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Machine learning and deep learning methods do not yet deliver on their promise for univariate time series forecasting and there is much work to do.</a:t>
            </a:r>
            <a:endParaRPr sz="1400">
              <a:solidFill>
                <a:srgbClr val="000000"/>
              </a:solidFill>
              <a:highlight>
                <a:srgbClr val="FFFFFF"/>
              </a:highlight>
              <a:latin typeface="Times New Roman"/>
              <a:ea typeface="Times New Roman"/>
              <a:cs typeface="Times New Roman"/>
              <a:sym typeface="Times New Roman"/>
            </a:endParaRPr>
          </a:p>
          <a:p>
            <a:pPr indent="0" lvl="0" marL="0" rtl="0" algn="l">
              <a:lnSpc>
                <a:spcPct val="150000"/>
              </a:lnSpc>
              <a:spcBef>
                <a:spcPts val="2200"/>
              </a:spcBef>
              <a:spcAft>
                <a:spcPts val="160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of proposed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 and Scope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1303800" y="699050"/>
            <a:ext cx="7030500" cy="6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402" name="Google Shape;402;p32"/>
          <p:cNvSpPr txBox="1"/>
          <p:nvPr>
            <p:ph idx="1" type="body"/>
          </p:nvPr>
        </p:nvSpPr>
        <p:spPr>
          <a:xfrm>
            <a:off x="1303800" y="1516925"/>
            <a:ext cx="7030500" cy="30147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From Breezometer API, real-time data is collected on an hourly basis and stored on a cloud file through a python script running on AWS EC2 Instance. </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This data is then loaded, processed, transformed and forecasted using various statistical, machine learning and deep learning algorithms on AWS.</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 The forecasted data is then pushed onto the JSONBin.io in JSON format. </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This data is then fetched by the web application to show the results on it in the form of graphs using Chart.js library. </a:t>
            </a:r>
            <a:endParaRPr sz="1400">
              <a:solidFill>
                <a:srgbClr val="000000"/>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The user can hence see the forecasted data on the website by accessing it.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3"/>
          <p:cNvSpPr txBox="1"/>
          <p:nvPr>
            <p:ph type="title"/>
          </p:nvPr>
        </p:nvSpPr>
        <p:spPr>
          <a:xfrm>
            <a:off x="1303800" y="598575"/>
            <a:ext cx="70305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Diagram</a:t>
            </a:r>
            <a:endParaRPr/>
          </a:p>
          <a:p>
            <a:pPr indent="0" lvl="0" marL="0" rtl="0" algn="l">
              <a:spcBef>
                <a:spcPts val="0"/>
              </a:spcBef>
              <a:spcAft>
                <a:spcPts val="0"/>
              </a:spcAft>
              <a:buNone/>
            </a:pPr>
            <a:r>
              <a:t/>
            </a:r>
            <a:endParaRPr/>
          </a:p>
        </p:txBody>
      </p:sp>
      <p:pic>
        <p:nvPicPr>
          <p:cNvPr id="408" name="Google Shape;408;p33"/>
          <p:cNvPicPr preferRelativeResize="0"/>
          <p:nvPr/>
        </p:nvPicPr>
        <p:blipFill>
          <a:blip r:embed="rId3">
            <a:alphaModFix/>
          </a:blip>
          <a:stretch>
            <a:fillRect/>
          </a:stretch>
        </p:blipFill>
        <p:spPr>
          <a:xfrm>
            <a:off x="1212050" y="1329924"/>
            <a:ext cx="7030500" cy="3614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4"/>
          <p:cNvSpPr txBox="1"/>
          <p:nvPr>
            <p:ph type="title"/>
          </p:nvPr>
        </p:nvSpPr>
        <p:spPr>
          <a:xfrm>
            <a:off x="1303800" y="769350"/>
            <a:ext cx="7030500" cy="5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pic>
        <p:nvPicPr>
          <p:cNvPr id="414" name="Google Shape;414;p34"/>
          <p:cNvPicPr preferRelativeResize="0"/>
          <p:nvPr/>
        </p:nvPicPr>
        <p:blipFill>
          <a:blip r:embed="rId3">
            <a:alphaModFix/>
          </a:blip>
          <a:stretch>
            <a:fillRect/>
          </a:stretch>
        </p:blipFill>
        <p:spPr>
          <a:xfrm>
            <a:off x="1416475" y="2039325"/>
            <a:ext cx="6917825" cy="2715425"/>
          </a:xfrm>
          <a:prstGeom prst="rect">
            <a:avLst/>
          </a:prstGeom>
          <a:noFill/>
          <a:ln>
            <a:noFill/>
          </a:ln>
        </p:spPr>
      </p:pic>
      <p:sp>
        <p:nvSpPr>
          <p:cNvPr id="415" name="Google Shape;415;p34"/>
          <p:cNvSpPr txBox="1"/>
          <p:nvPr/>
        </p:nvSpPr>
        <p:spPr>
          <a:xfrm>
            <a:off x="1416475" y="1476750"/>
            <a:ext cx="66906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D5156"/>
                </a:solidFill>
                <a:highlight>
                  <a:srgbClr val="FFFFFF"/>
                </a:highlight>
                <a:latin typeface="Times New Roman"/>
                <a:ea typeface="Times New Roman"/>
                <a:cs typeface="Times New Roman"/>
                <a:sym typeface="Times New Roman"/>
              </a:rPr>
              <a:t>A sequence diagram shows object interactions arranged in time sequence.</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5"/>
          <p:cNvSpPr txBox="1"/>
          <p:nvPr>
            <p:ph type="title"/>
          </p:nvPr>
        </p:nvSpPr>
        <p:spPr>
          <a:xfrm>
            <a:off x="1313850" y="263025"/>
            <a:ext cx="70305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421" name="Google Shape;421;p35"/>
          <p:cNvPicPr preferRelativeResize="0"/>
          <p:nvPr/>
        </p:nvPicPr>
        <p:blipFill>
          <a:blip r:embed="rId3">
            <a:alphaModFix/>
          </a:blip>
          <a:stretch>
            <a:fillRect/>
          </a:stretch>
        </p:blipFill>
        <p:spPr>
          <a:xfrm>
            <a:off x="2280425" y="1737950"/>
            <a:ext cx="4460375" cy="3405551"/>
          </a:xfrm>
          <a:prstGeom prst="rect">
            <a:avLst/>
          </a:prstGeom>
          <a:noFill/>
          <a:ln>
            <a:noFill/>
          </a:ln>
        </p:spPr>
      </p:pic>
      <p:sp>
        <p:nvSpPr>
          <p:cNvPr id="422" name="Google Shape;422;p35"/>
          <p:cNvSpPr txBox="1"/>
          <p:nvPr/>
        </p:nvSpPr>
        <p:spPr>
          <a:xfrm>
            <a:off x="1308000" y="884050"/>
            <a:ext cx="70422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D5156"/>
                </a:solidFill>
                <a:highlight>
                  <a:srgbClr val="FFFFFF"/>
                </a:highlight>
                <a:latin typeface="Times New Roman"/>
                <a:ea typeface="Times New Roman"/>
                <a:cs typeface="Times New Roman"/>
                <a:sym typeface="Times New Roman"/>
              </a:rPr>
              <a:t>A use case diagram at its simplest is a representation of a user's interaction with the system that shows the relationship between the user and the different use cases in which the user is involved.</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&amp; Hardware Requirements</a:t>
            </a:r>
            <a:endParaRPr/>
          </a:p>
        </p:txBody>
      </p:sp>
      <p:sp>
        <p:nvSpPr>
          <p:cNvPr id="428" name="Google Shape;428;p36"/>
          <p:cNvSpPr txBox="1"/>
          <p:nvPr>
            <p:ph idx="1" type="body"/>
          </p:nvPr>
        </p:nvSpPr>
        <p:spPr>
          <a:xfrm>
            <a:off x="1303800" y="1386325"/>
            <a:ext cx="7030500" cy="31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Requirements:</a:t>
            </a:r>
            <a:endParaRPr/>
          </a:p>
          <a:p>
            <a:pPr indent="-311150" lvl="0" marL="457200" rtl="0" algn="l">
              <a:spcBef>
                <a:spcPts val="1600"/>
              </a:spcBef>
              <a:spcAft>
                <a:spcPts val="0"/>
              </a:spcAft>
              <a:buSzPts val="1300"/>
              <a:buChar char="●"/>
            </a:pPr>
            <a:r>
              <a:rPr lang="en"/>
              <a:t>Sensors are deployed by authentic agencies and data collected by these sensors is available free data.gov.in.</a:t>
            </a:r>
            <a:endParaRPr/>
          </a:p>
          <a:p>
            <a:pPr indent="-311150" lvl="0" marL="457200" rtl="0" algn="l">
              <a:spcBef>
                <a:spcPts val="0"/>
              </a:spcBef>
              <a:spcAft>
                <a:spcPts val="0"/>
              </a:spcAft>
              <a:buSzPts val="1300"/>
              <a:buChar char="●"/>
            </a:pPr>
            <a:r>
              <a:rPr lang="en"/>
              <a:t>Devices for getting live data will fetch it by requesting Cloud Servers where Data is stored.</a:t>
            </a:r>
            <a:endParaRPr/>
          </a:p>
          <a:p>
            <a:pPr indent="0" lvl="0" marL="0" rtl="0" algn="l">
              <a:spcBef>
                <a:spcPts val="1600"/>
              </a:spcBef>
              <a:spcAft>
                <a:spcPts val="0"/>
              </a:spcAft>
              <a:buNone/>
            </a:pPr>
            <a:r>
              <a:rPr lang="en"/>
              <a:t>Software Requirements:</a:t>
            </a:r>
            <a:endParaRPr/>
          </a:p>
          <a:p>
            <a:pPr indent="-311150" lvl="0" marL="457200" rtl="0" algn="l">
              <a:spcBef>
                <a:spcPts val="1600"/>
              </a:spcBef>
              <a:spcAft>
                <a:spcPts val="0"/>
              </a:spcAft>
              <a:buSzPts val="1300"/>
              <a:buChar char="●"/>
            </a:pPr>
            <a:r>
              <a:rPr lang="en"/>
              <a:t>Data will be stored in remote server and data collection will be simultaneously done along with predictions.</a:t>
            </a:r>
            <a:endParaRPr/>
          </a:p>
          <a:p>
            <a:pPr indent="-311150" lvl="0" marL="457200" rtl="0" algn="l">
              <a:spcBef>
                <a:spcPts val="0"/>
              </a:spcBef>
              <a:spcAft>
                <a:spcPts val="0"/>
              </a:spcAft>
              <a:buSzPts val="1300"/>
              <a:buChar char="●"/>
            </a:pPr>
            <a:r>
              <a:rPr lang="en"/>
              <a:t>Results of Prediction will be fetched from AWS Cloud server.</a:t>
            </a:r>
            <a:endParaRPr/>
          </a:p>
          <a:p>
            <a:pPr indent="0" lvl="0" marL="0" rtl="0" algn="l">
              <a:spcBef>
                <a:spcPts val="1600"/>
              </a:spcBef>
              <a:spcAft>
                <a:spcPts val="1600"/>
              </a:spcAft>
              <a:buNone/>
            </a:pPr>
            <a:r>
              <a:rPr b="1" i="1" lang="en"/>
              <a:t>Note:</a:t>
            </a:r>
            <a:r>
              <a:rPr i="1" lang="en"/>
              <a:t> SRS documentation lists out the requirements in detail</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 Home Page </a:t>
            </a:r>
            <a:endParaRPr/>
          </a:p>
          <a:p>
            <a:pPr indent="0" lvl="0" marL="0" rtl="0" algn="l">
              <a:spcBef>
                <a:spcPts val="0"/>
              </a:spcBef>
              <a:spcAft>
                <a:spcPts val="0"/>
              </a:spcAft>
              <a:buNone/>
            </a:pPr>
            <a:r>
              <a:rPr lang="en" sz="2700"/>
              <a:t>News Related to Air Quality in your Area</a:t>
            </a:r>
            <a:endParaRPr sz="2700"/>
          </a:p>
        </p:txBody>
      </p:sp>
      <p:pic>
        <p:nvPicPr>
          <p:cNvPr id="439" name="Google Shape;439;p38"/>
          <p:cNvPicPr preferRelativeResize="0"/>
          <p:nvPr/>
        </p:nvPicPr>
        <p:blipFill>
          <a:blip r:embed="rId3">
            <a:alphaModFix/>
          </a:blip>
          <a:stretch>
            <a:fillRect/>
          </a:stretch>
        </p:blipFill>
        <p:spPr>
          <a:xfrm>
            <a:off x="351850" y="2362100"/>
            <a:ext cx="3939224" cy="2065025"/>
          </a:xfrm>
          <a:prstGeom prst="rect">
            <a:avLst/>
          </a:prstGeom>
          <a:noFill/>
          <a:ln>
            <a:noFill/>
          </a:ln>
        </p:spPr>
      </p:pic>
      <p:pic>
        <p:nvPicPr>
          <p:cNvPr id="440" name="Google Shape;440;p38"/>
          <p:cNvPicPr preferRelativeResize="0"/>
          <p:nvPr/>
        </p:nvPicPr>
        <p:blipFill>
          <a:blip r:embed="rId4">
            <a:alphaModFix/>
          </a:blip>
          <a:stretch>
            <a:fillRect/>
          </a:stretch>
        </p:blipFill>
        <p:spPr>
          <a:xfrm>
            <a:off x="4415525" y="2418925"/>
            <a:ext cx="4581200" cy="2008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 Dashboard</a:t>
            </a:r>
            <a:endParaRPr/>
          </a:p>
          <a:p>
            <a:pPr indent="0" lvl="0" marL="0" rtl="0" algn="l">
              <a:spcBef>
                <a:spcPts val="0"/>
              </a:spcBef>
              <a:spcAft>
                <a:spcPts val="0"/>
              </a:spcAft>
              <a:buNone/>
            </a:pPr>
            <a:r>
              <a:rPr lang="en" sz="2300"/>
              <a:t>Live statistics of Air Quality of given place</a:t>
            </a:r>
            <a:endParaRPr sz="2300"/>
          </a:p>
        </p:txBody>
      </p:sp>
      <p:pic>
        <p:nvPicPr>
          <p:cNvPr id="446" name="Google Shape;446;p39"/>
          <p:cNvPicPr preferRelativeResize="0"/>
          <p:nvPr/>
        </p:nvPicPr>
        <p:blipFill>
          <a:blip r:embed="rId3">
            <a:alphaModFix/>
          </a:blip>
          <a:stretch>
            <a:fillRect/>
          </a:stretch>
        </p:blipFill>
        <p:spPr>
          <a:xfrm>
            <a:off x="855938" y="1783475"/>
            <a:ext cx="7432125" cy="214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 Graph/Visualization</a:t>
            </a:r>
            <a:endParaRPr/>
          </a:p>
          <a:p>
            <a:pPr indent="0" lvl="0" marL="0" rtl="0" algn="l">
              <a:spcBef>
                <a:spcPts val="0"/>
              </a:spcBef>
              <a:spcAft>
                <a:spcPts val="0"/>
              </a:spcAft>
              <a:buNone/>
            </a:pPr>
            <a:r>
              <a:rPr lang="en" sz="2300"/>
              <a:t>Prediction of Concentrations for next 12 hours</a:t>
            </a:r>
            <a:endParaRPr sz="2300"/>
          </a:p>
        </p:txBody>
      </p:sp>
      <p:pic>
        <p:nvPicPr>
          <p:cNvPr id="452" name="Google Shape;452;p40"/>
          <p:cNvPicPr preferRelativeResize="0"/>
          <p:nvPr/>
        </p:nvPicPr>
        <p:blipFill rotWithShape="1">
          <a:blip r:embed="rId3">
            <a:alphaModFix/>
          </a:blip>
          <a:srcRect b="0" l="0" r="9763" t="8483"/>
          <a:stretch/>
        </p:blipFill>
        <p:spPr>
          <a:xfrm>
            <a:off x="110475" y="1775975"/>
            <a:ext cx="4307775" cy="2977100"/>
          </a:xfrm>
          <a:prstGeom prst="rect">
            <a:avLst/>
          </a:prstGeom>
          <a:noFill/>
          <a:ln>
            <a:noFill/>
          </a:ln>
        </p:spPr>
      </p:pic>
      <p:pic>
        <p:nvPicPr>
          <p:cNvPr id="453" name="Google Shape;453;p40"/>
          <p:cNvPicPr preferRelativeResize="0"/>
          <p:nvPr/>
        </p:nvPicPr>
        <p:blipFill rotWithShape="1">
          <a:blip r:embed="rId4">
            <a:alphaModFix/>
          </a:blip>
          <a:srcRect b="0" l="0" r="5775" t="0"/>
          <a:stretch/>
        </p:blipFill>
        <p:spPr>
          <a:xfrm>
            <a:off x="4572000" y="1881275"/>
            <a:ext cx="4471740" cy="287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rPr lang="en" sz="2400"/>
              <a:t>Information about particulates.</a:t>
            </a:r>
            <a:endParaRPr sz="2400"/>
          </a:p>
        </p:txBody>
      </p:sp>
      <p:pic>
        <p:nvPicPr>
          <p:cNvPr id="459" name="Google Shape;459;p41"/>
          <p:cNvPicPr preferRelativeResize="0"/>
          <p:nvPr/>
        </p:nvPicPr>
        <p:blipFill>
          <a:blip r:embed="rId3">
            <a:alphaModFix/>
          </a:blip>
          <a:stretch>
            <a:fillRect/>
          </a:stretch>
        </p:blipFill>
        <p:spPr>
          <a:xfrm>
            <a:off x="1176125" y="1512675"/>
            <a:ext cx="7285849" cy="351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241900" y="765075"/>
            <a:ext cx="75057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290" name="Google Shape;290;p15"/>
          <p:cNvSpPr txBox="1"/>
          <p:nvPr>
            <p:ph idx="1" type="body"/>
          </p:nvPr>
        </p:nvSpPr>
        <p:spPr>
          <a:xfrm>
            <a:off x="1312350" y="1941975"/>
            <a:ext cx="7505700" cy="140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Using certain air quality sensor APIs, we will detect the levels of particulate matter etc. in real time. </a:t>
            </a:r>
            <a:endParaRPr/>
          </a:p>
          <a:p>
            <a:pPr indent="-311150" lvl="0" marL="457200" rtl="0" algn="l">
              <a:spcBef>
                <a:spcPts val="0"/>
              </a:spcBef>
              <a:spcAft>
                <a:spcPts val="0"/>
              </a:spcAft>
              <a:buSzPts val="1300"/>
              <a:buChar char="-"/>
            </a:pPr>
            <a:r>
              <a:rPr lang="en"/>
              <a:t>On the basis of data collected, we use data analytical methods to give user real time output about air pollution levels in the area. </a:t>
            </a:r>
            <a:endParaRPr/>
          </a:p>
          <a:p>
            <a:pPr indent="-311150" lvl="0" marL="457200" rtl="0" algn="l">
              <a:spcBef>
                <a:spcPts val="0"/>
              </a:spcBef>
              <a:spcAft>
                <a:spcPts val="0"/>
              </a:spcAft>
              <a:buSzPts val="1300"/>
              <a:buChar char="-"/>
            </a:pPr>
            <a:r>
              <a:rPr lang="en"/>
              <a:t>We will perform time series forecasting to predict possible level of air pollution.</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r>
              <a:rPr lang="en" sz="2400"/>
              <a:t>Health Recommendations</a:t>
            </a:r>
            <a:endParaRPr sz="2400"/>
          </a:p>
          <a:p>
            <a:pPr indent="0" lvl="0" marL="0" rtl="0" algn="l">
              <a:spcBef>
                <a:spcPts val="0"/>
              </a:spcBef>
              <a:spcAft>
                <a:spcPts val="0"/>
              </a:spcAft>
              <a:buNone/>
            </a:pPr>
            <a:r>
              <a:rPr lang="en" sz="2200"/>
              <a:t>Exact concentrations of Air particulates</a:t>
            </a:r>
            <a:endParaRPr sz="2200"/>
          </a:p>
          <a:p>
            <a:pPr indent="0" lvl="0" marL="0" rtl="0" algn="l">
              <a:spcBef>
                <a:spcPts val="0"/>
              </a:spcBef>
              <a:spcAft>
                <a:spcPts val="0"/>
              </a:spcAft>
              <a:buNone/>
            </a:pPr>
            <a:r>
              <a:t/>
            </a:r>
            <a:endParaRPr sz="2200"/>
          </a:p>
        </p:txBody>
      </p:sp>
      <p:pic>
        <p:nvPicPr>
          <p:cNvPr id="465" name="Google Shape;465;p42"/>
          <p:cNvPicPr preferRelativeResize="0"/>
          <p:nvPr/>
        </p:nvPicPr>
        <p:blipFill>
          <a:blip r:embed="rId3">
            <a:alphaModFix/>
          </a:blip>
          <a:stretch>
            <a:fillRect/>
          </a:stretch>
        </p:blipFill>
        <p:spPr>
          <a:xfrm>
            <a:off x="227850" y="2184988"/>
            <a:ext cx="4344150" cy="2542917"/>
          </a:xfrm>
          <a:prstGeom prst="rect">
            <a:avLst/>
          </a:prstGeom>
          <a:noFill/>
          <a:ln>
            <a:noFill/>
          </a:ln>
        </p:spPr>
      </p:pic>
      <p:pic>
        <p:nvPicPr>
          <p:cNvPr id="466" name="Google Shape;466;p42"/>
          <p:cNvPicPr preferRelativeResize="0"/>
          <p:nvPr/>
        </p:nvPicPr>
        <p:blipFill>
          <a:blip r:embed="rId4">
            <a:alphaModFix/>
          </a:blip>
          <a:stretch>
            <a:fillRect/>
          </a:stretch>
        </p:blipFill>
        <p:spPr>
          <a:xfrm>
            <a:off x="4709057" y="2231337"/>
            <a:ext cx="4434943" cy="245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txBox="1"/>
          <p:nvPr>
            <p:ph type="title"/>
          </p:nvPr>
        </p:nvSpPr>
        <p:spPr>
          <a:xfrm>
            <a:off x="1303800" y="598575"/>
            <a:ext cx="7152300" cy="12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 Weather Forecast</a:t>
            </a:r>
            <a:endParaRPr/>
          </a:p>
          <a:p>
            <a:pPr indent="0" lvl="0" marL="0" rtl="0" algn="l">
              <a:spcBef>
                <a:spcPts val="0"/>
              </a:spcBef>
              <a:spcAft>
                <a:spcPts val="0"/>
              </a:spcAft>
              <a:buNone/>
            </a:pPr>
            <a:r>
              <a:rPr lang="en" sz="1900"/>
              <a:t>To help people about weather condition before they go outside</a:t>
            </a:r>
            <a:endParaRPr sz="1900"/>
          </a:p>
        </p:txBody>
      </p:sp>
      <p:pic>
        <p:nvPicPr>
          <p:cNvPr id="472" name="Google Shape;472;p43"/>
          <p:cNvPicPr preferRelativeResize="0"/>
          <p:nvPr/>
        </p:nvPicPr>
        <p:blipFill>
          <a:blip r:embed="rId3">
            <a:alphaModFix/>
          </a:blip>
          <a:stretch>
            <a:fillRect/>
          </a:stretch>
        </p:blipFill>
        <p:spPr>
          <a:xfrm>
            <a:off x="2081450" y="1803925"/>
            <a:ext cx="4655574" cy="3245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 for Time </a:t>
            </a:r>
            <a:r>
              <a:rPr lang="en"/>
              <a:t>Series</a:t>
            </a:r>
            <a:r>
              <a:rPr lang="en"/>
              <a:t> : </a:t>
            </a:r>
            <a:endParaRPr/>
          </a:p>
          <a:p>
            <a:pPr indent="0" lvl="0" marL="0" rtl="0" algn="l">
              <a:spcBef>
                <a:spcPts val="0"/>
              </a:spcBef>
              <a:spcAft>
                <a:spcPts val="0"/>
              </a:spcAft>
              <a:buNone/>
            </a:pPr>
            <a:r>
              <a:rPr lang="en" sz="2000"/>
              <a:t>How they Work ?</a:t>
            </a:r>
            <a:endParaRPr sz="2000"/>
          </a:p>
          <a:p>
            <a:pPr indent="0" lvl="0" marL="0" rtl="0" algn="l">
              <a:spcBef>
                <a:spcPts val="0"/>
              </a:spcBef>
              <a:spcAft>
                <a:spcPts val="0"/>
              </a:spcAft>
              <a:buNone/>
            </a:pPr>
            <a:r>
              <a:t/>
            </a:r>
            <a:endParaRPr/>
          </a:p>
        </p:txBody>
      </p:sp>
      <p:sp>
        <p:nvSpPr>
          <p:cNvPr id="478" name="Google Shape;478;p44"/>
          <p:cNvSpPr txBox="1"/>
          <p:nvPr/>
        </p:nvSpPr>
        <p:spPr>
          <a:xfrm>
            <a:off x="1233925" y="1723050"/>
            <a:ext cx="63324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latin typeface="Georgia"/>
                <a:ea typeface="Georgia"/>
                <a:cs typeface="Georgia"/>
                <a:sym typeface="Georgia"/>
              </a:rPr>
              <a:t>ACF</a:t>
            </a:r>
            <a:r>
              <a:rPr lang="en" sz="1600">
                <a:highlight>
                  <a:srgbClr val="FFFFFF"/>
                </a:highlight>
                <a:latin typeface="Georgia"/>
                <a:ea typeface="Georgia"/>
                <a:cs typeface="Georgia"/>
                <a:sym typeface="Georgia"/>
              </a:rPr>
              <a:t> is an (complete) auto-correlation function which gives us values of auto-correlation of any series with its lagged values</a:t>
            </a:r>
            <a:endParaRPr>
              <a:highlight>
                <a:srgbClr val="FFFFFF"/>
              </a:highlight>
              <a:latin typeface="Nunito"/>
              <a:ea typeface="Nunito"/>
              <a:cs typeface="Nunito"/>
              <a:sym typeface="Nunito"/>
            </a:endParaRPr>
          </a:p>
        </p:txBody>
      </p:sp>
      <p:pic>
        <p:nvPicPr>
          <p:cNvPr id="479" name="Google Shape;479;p44"/>
          <p:cNvPicPr preferRelativeResize="0"/>
          <p:nvPr/>
        </p:nvPicPr>
        <p:blipFill rotWithShape="1">
          <a:blip r:embed="rId3">
            <a:alphaModFix/>
          </a:blip>
          <a:srcRect b="18932" l="10088" r="0" t="17812"/>
          <a:stretch/>
        </p:blipFill>
        <p:spPr>
          <a:xfrm>
            <a:off x="1761250" y="2404025"/>
            <a:ext cx="5446725" cy="710950"/>
          </a:xfrm>
          <a:prstGeom prst="rect">
            <a:avLst/>
          </a:prstGeom>
          <a:noFill/>
          <a:ln>
            <a:noFill/>
          </a:ln>
        </p:spPr>
      </p:pic>
      <p:sp>
        <p:nvSpPr>
          <p:cNvPr id="480" name="Google Shape;480;p44"/>
          <p:cNvSpPr txBox="1"/>
          <p:nvPr/>
        </p:nvSpPr>
        <p:spPr>
          <a:xfrm>
            <a:off x="1263475" y="3217225"/>
            <a:ext cx="6273300" cy="18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latin typeface="Georgia"/>
                <a:ea typeface="Georgia"/>
                <a:cs typeface="Georgia"/>
                <a:sym typeface="Georgia"/>
              </a:rPr>
              <a:t>PACF</a:t>
            </a:r>
            <a:r>
              <a:rPr lang="en" sz="1600">
                <a:highlight>
                  <a:srgbClr val="FFFFFF"/>
                </a:highlight>
                <a:latin typeface="Georgia"/>
                <a:ea typeface="Georgia"/>
                <a:cs typeface="Georgia"/>
                <a:sym typeface="Georgia"/>
              </a:rPr>
              <a:t> is a partial auto-correlation function. Basically instead of finding correlations of present with lags like ACF, it finds correlation of the residuals (which remains after removing the effects which are already explained by the earlier lag(s)) with the next lag value hence ‘partial’ and not ‘complete’ as we remove already found variations before we find the next correlation.</a:t>
            </a:r>
            <a:endParaRPr b="1" sz="1600">
              <a:highlight>
                <a:srgbClr val="FFFFFF"/>
              </a:highlight>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a:t>
            </a:r>
            <a:endParaRPr/>
          </a:p>
          <a:p>
            <a:pPr indent="0" lvl="0" marL="0" rtl="0" algn="l">
              <a:spcBef>
                <a:spcPts val="0"/>
              </a:spcBef>
              <a:spcAft>
                <a:spcPts val="0"/>
              </a:spcAft>
              <a:buNone/>
            </a:pPr>
            <a:r>
              <a:t/>
            </a:r>
            <a:endParaRPr/>
          </a:p>
        </p:txBody>
      </p:sp>
      <p:sp>
        <p:nvSpPr>
          <p:cNvPr id="486" name="Google Shape;486;p45"/>
          <p:cNvSpPr txBox="1"/>
          <p:nvPr/>
        </p:nvSpPr>
        <p:spPr>
          <a:xfrm>
            <a:off x="1303800" y="1218700"/>
            <a:ext cx="63324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ARIMA : Concentration Of CO during diwali </a:t>
            </a:r>
            <a:endParaRPr>
              <a:latin typeface="Nunito"/>
              <a:ea typeface="Nunito"/>
              <a:cs typeface="Nunito"/>
              <a:sym typeface="Nunito"/>
            </a:endParaRPr>
          </a:p>
        </p:txBody>
      </p:sp>
      <p:pic>
        <p:nvPicPr>
          <p:cNvPr id="487" name="Google Shape;487;p45"/>
          <p:cNvPicPr preferRelativeResize="0"/>
          <p:nvPr/>
        </p:nvPicPr>
        <p:blipFill>
          <a:blip r:embed="rId3">
            <a:alphaModFix/>
          </a:blip>
          <a:stretch>
            <a:fillRect/>
          </a:stretch>
        </p:blipFill>
        <p:spPr>
          <a:xfrm>
            <a:off x="608975" y="1538900"/>
            <a:ext cx="3864521" cy="2808750"/>
          </a:xfrm>
          <a:prstGeom prst="rect">
            <a:avLst/>
          </a:prstGeom>
          <a:noFill/>
          <a:ln>
            <a:noFill/>
          </a:ln>
        </p:spPr>
      </p:pic>
      <p:pic>
        <p:nvPicPr>
          <p:cNvPr id="488" name="Google Shape;488;p45"/>
          <p:cNvPicPr preferRelativeResize="0"/>
          <p:nvPr/>
        </p:nvPicPr>
        <p:blipFill>
          <a:blip r:embed="rId4">
            <a:alphaModFix/>
          </a:blip>
          <a:stretch>
            <a:fillRect/>
          </a:stretch>
        </p:blipFill>
        <p:spPr>
          <a:xfrm>
            <a:off x="4630396" y="1538900"/>
            <a:ext cx="3849713" cy="2808750"/>
          </a:xfrm>
          <a:prstGeom prst="rect">
            <a:avLst/>
          </a:prstGeom>
          <a:noFill/>
          <a:ln>
            <a:noFill/>
          </a:ln>
        </p:spPr>
      </p:pic>
      <p:sp>
        <p:nvSpPr>
          <p:cNvPr id="489" name="Google Shape;489;p45"/>
          <p:cNvSpPr txBox="1"/>
          <p:nvPr/>
        </p:nvSpPr>
        <p:spPr>
          <a:xfrm>
            <a:off x="1493038" y="4347650"/>
            <a:ext cx="20964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Concentration Of CO </a:t>
            </a:r>
            <a:endParaRPr>
              <a:latin typeface="Nunito"/>
              <a:ea typeface="Nunito"/>
              <a:cs typeface="Nunito"/>
              <a:sym typeface="Nunito"/>
            </a:endParaRPr>
          </a:p>
        </p:txBody>
      </p:sp>
      <p:sp>
        <p:nvSpPr>
          <p:cNvPr id="490" name="Google Shape;490;p45"/>
          <p:cNvSpPr txBox="1"/>
          <p:nvPr/>
        </p:nvSpPr>
        <p:spPr>
          <a:xfrm>
            <a:off x="5269450" y="4431200"/>
            <a:ext cx="25716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ACF Function of CO</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a:t>
            </a:r>
            <a:endParaRPr/>
          </a:p>
          <a:p>
            <a:pPr indent="0" lvl="0" marL="0" rtl="0" algn="l">
              <a:spcBef>
                <a:spcPts val="0"/>
              </a:spcBef>
              <a:spcAft>
                <a:spcPts val="0"/>
              </a:spcAft>
              <a:buNone/>
            </a:pPr>
            <a:r>
              <a:t/>
            </a:r>
            <a:endParaRPr/>
          </a:p>
        </p:txBody>
      </p:sp>
      <p:sp>
        <p:nvSpPr>
          <p:cNvPr id="496" name="Google Shape;496;p46"/>
          <p:cNvSpPr txBox="1"/>
          <p:nvPr/>
        </p:nvSpPr>
        <p:spPr>
          <a:xfrm>
            <a:off x="1303800" y="1219875"/>
            <a:ext cx="63324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Holt-Winters Model</a:t>
            </a:r>
            <a:r>
              <a:rPr lang="en">
                <a:latin typeface="Nunito"/>
                <a:ea typeface="Nunito"/>
                <a:cs typeface="Nunito"/>
                <a:sym typeface="Nunito"/>
              </a:rPr>
              <a:t> : </a:t>
            </a:r>
            <a:endParaRPr>
              <a:latin typeface="Nunito"/>
              <a:ea typeface="Nunito"/>
              <a:cs typeface="Nunito"/>
              <a:sym typeface="Nunito"/>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Location: Delhi 									MAPE: 23.15</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97" name="Google Shape;497;p46"/>
          <p:cNvSpPr txBox="1"/>
          <p:nvPr/>
        </p:nvSpPr>
        <p:spPr>
          <a:xfrm>
            <a:off x="1056750" y="3606300"/>
            <a:ext cx="6332400" cy="11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498" name="Google Shape;498;p46"/>
          <p:cNvPicPr preferRelativeResize="0"/>
          <p:nvPr/>
        </p:nvPicPr>
        <p:blipFill>
          <a:blip r:embed="rId3">
            <a:alphaModFix/>
          </a:blip>
          <a:stretch>
            <a:fillRect/>
          </a:stretch>
        </p:blipFill>
        <p:spPr>
          <a:xfrm>
            <a:off x="1231238" y="1779430"/>
            <a:ext cx="6477525" cy="32075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a:t>
            </a:r>
            <a:endParaRPr/>
          </a:p>
          <a:p>
            <a:pPr indent="0" lvl="0" marL="0" rtl="0" algn="l">
              <a:spcBef>
                <a:spcPts val="0"/>
              </a:spcBef>
              <a:spcAft>
                <a:spcPts val="0"/>
              </a:spcAft>
              <a:buNone/>
            </a:pPr>
            <a:r>
              <a:t/>
            </a:r>
            <a:endParaRPr/>
          </a:p>
        </p:txBody>
      </p:sp>
      <p:sp>
        <p:nvSpPr>
          <p:cNvPr id="504" name="Google Shape;504;p47"/>
          <p:cNvSpPr txBox="1"/>
          <p:nvPr/>
        </p:nvSpPr>
        <p:spPr>
          <a:xfrm>
            <a:off x="1303800" y="1219875"/>
            <a:ext cx="63324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ARIMA  </a:t>
            </a:r>
            <a:r>
              <a:rPr b="1" lang="en">
                <a:latin typeface="Nunito"/>
                <a:ea typeface="Nunito"/>
                <a:cs typeface="Nunito"/>
                <a:sym typeface="Nunito"/>
              </a:rPr>
              <a:t>Model</a:t>
            </a:r>
            <a:r>
              <a:rPr lang="en">
                <a:latin typeface="Nunito"/>
                <a:ea typeface="Nunito"/>
                <a:cs typeface="Nunito"/>
                <a:sym typeface="Nunito"/>
              </a:rPr>
              <a:t> : </a:t>
            </a:r>
            <a:endParaRPr>
              <a:latin typeface="Nunito"/>
              <a:ea typeface="Nunito"/>
              <a:cs typeface="Nunito"/>
              <a:sym typeface="Nunito"/>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Location: Delhi 									MAPE: 23.84</a:t>
            </a:r>
            <a:endParaRPr sz="1200">
              <a:latin typeface="Times New Roman"/>
              <a:ea typeface="Times New Roman"/>
              <a:cs typeface="Times New Roman"/>
              <a:sym typeface="Times New Roman"/>
            </a:endParaRPr>
          </a:p>
          <a:p>
            <a:pPr indent="0" lvl="0" marL="0" rtl="0" algn="l">
              <a:spcBef>
                <a:spcPts val="100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05" name="Google Shape;505;p47"/>
          <p:cNvSpPr txBox="1"/>
          <p:nvPr/>
        </p:nvSpPr>
        <p:spPr>
          <a:xfrm>
            <a:off x="1056750" y="3606300"/>
            <a:ext cx="6332400" cy="11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506" name="Google Shape;506;p47"/>
          <p:cNvPicPr preferRelativeResize="0"/>
          <p:nvPr/>
        </p:nvPicPr>
        <p:blipFill>
          <a:blip r:embed="rId3">
            <a:alphaModFix/>
          </a:blip>
          <a:stretch>
            <a:fillRect/>
          </a:stretch>
        </p:blipFill>
        <p:spPr>
          <a:xfrm>
            <a:off x="1109663" y="1724013"/>
            <a:ext cx="6924675" cy="3419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8"/>
          <p:cNvSpPr txBox="1"/>
          <p:nvPr>
            <p:ph type="title"/>
          </p:nvPr>
        </p:nvSpPr>
        <p:spPr>
          <a:xfrm>
            <a:off x="1303800" y="140625"/>
            <a:ext cx="7030500" cy="4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Papers</a:t>
            </a:r>
            <a:endParaRPr/>
          </a:p>
        </p:txBody>
      </p:sp>
      <p:graphicFrame>
        <p:nvGraphicFramePr>
          <p:cNvPr id="512" name="Google Shape;512;p48"/>
          <p:cNvGraphicFramePr/>
          <p:nvPr/>
        </p:nvGraphicFramePr>
        <p:xfrm>
          <a:off x="1303800" y="775400"/>
          <a:ext cx="3000000" cy="3000000"/>
        </p:xfrm>
        <a:graphic>
          <a:graphicData uri="http://schemas.openxmlformats.org/drawingml/2006/table">
            <a:tbl>
              <a:tblPr>
                <a:noFill/>
                <a:tableStyleId>{B7AB9896-6E54-47CE-A344-1D6CBD0A452C}</a:tableStyleId>
              </a:tblPr>
              <a:tblGrid>
                <a:gridCol w="796625"/>
                <a:gridCol w="6904475"/>
              </a:tblGrid>
              <a:tr h="501500">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Citation No.</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Research Paper</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1000"/>
                        </a:spcAft>
                        <a:buNone/>
                      </a:pPr>
                      <a:r>
                        <a:rPr lang="en" sz="1300">
                          <a:latin typeface="Times New Roman"/>
                          <a:ea typeface="Times New Roman"/>
                          <a:cs typeface="Times New Roman"/>
                          <a:sym typeface="Times New Roman"/>
                        </a:rPr>
                        <a:t>“IoT-based Air Pollution Monitoring and Forecasting System " </a:t>
                      </a:r>
                      <a:r>
                        <a:rPr lang="en" sz="13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https://ieeexplore.ieee.org/abstract/document/7361361</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1000"/>
                        </a:spcAft>
                        <a:buNone/>
                      </a:pPr>
                      <a:r>
                        <a:rPr lang="en" sz="1300">
                          <a:latin typeface="Times New Roman"/>
                          <a:ea typeface="Times New Roman"/>
                          <a:cs typeface="Times New Roman"/>
                          <a:sym typeface="Times New Roman"/>
                        </a:rPr>
                        <a:t>“Forecasting Fine-Grained Air Quality based on Big Data” </a:t>
                      </a:r>
                      <a:r>
                        <a:rPr lang="en" sz="13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https://dl.acm.org/doi/abs/10.1145/2783258.2788573?casa_token=jLmzvuGW91gAAAAA:Cq2kmw_wriNNnZNEMs0hGBbs-CloTdIFjAAzWgufHYFRWk_WZ7OQVj9ksnKl879cbHI9G2IvHyRZ3A</a:t>
                      </a:r>
                      <a:endParaRPr sz="1300">
                        <a:solidFill>
                          <a:srgbClr val="1155CC"/>
                        </a:solidFill>
                        <a:latin typeface="Times New Roman"/>
                        <a:ea typeface="Times New Roman"/>
                        <a:cs typeface="Times New Roman"/>
                        <a:sym typeface="Times New Roman"/>
                      </a:endParaRPr>
                    </a:p>
                  </a:txBody>
                  <a:tcPr marT="91425" marB="91425" marR="91425" marL="91425"/>
                </a:tc>
              </a:tr>
              <a:tr h="612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1000"/>
                        </a:spcAft>
                        <a:buNone/>
                      </a:pPr>
                      <a:r>
                        <a:rPr lang="en" sz="1300">
                          <a:latin typeface="Times New Roman"/>
                          <a:ea typeface="Times New Roman"/>
                          <a:cs typeface="Times New Roman"/>
                          <a:sym typeface="Times New Roman"/>
                        </a:rPr>
                        <a:t>“Statistical and Machine Learning Forecasting Methods: Concerns and ways forward” </a:t>
                      </a:r>
                      <a:r>
                        <a:rPr lang="en" sz="13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https://journals.plos.org/plosone/article?id=10.1371/journal.pone.0194889</a:t>
                      </a:r>
                      <a:endParaRPr sz="1300">
                        <a:latin typeface="Times New Roman"/>
                        <a:ea typeface="Times New Roman"/>
                        <a:cs typeface="Times New Roman"/>
                        <a:sym typeface="Times New Roman"/>
                      </a:endParaRPr>
                    </a:p>
                  </a:txBody>
                  <a:tcPr marT="91425" marB="91425" marR="91425" marL="91425"/>
                </a:tc>
              </a:tr>
              <a:tr h="8217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[4]</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1000"/>
                        </a:spcAft>
                        <a:buNone/>
                      </a:pPr>
                      <a:r>
                        <a:rPr lang="en" sz="1300">
                          <a:latin typeface="Times New Roman"/>
                          <a:ea typeface="Times New Roman"/>
                          <a:cs typeface="Times New Roman"/>
                          <a:sym typeface="Times New Roman"/>
                        </a:rPr>
                        <a:t>"Air Quality Prediction: Big Data and Machine Learning Approaches" </a:t>
                      </a:r>
                      <a:r>
                        <a:rPr lang="en" sz="13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https://www.researchgate.net/publication/323012727_Air_Quality_Prediction_Big_Data_and_Machine_Learning_Approaches</a:t>
                      </a:r>
                      <a:endParaRPr sz="13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Description</a:t>
            </a:r>
            <a:endParaRPr/>
          </a:p>
        </p:txBody>
      </p:sp>
      <p:sp>
        <p:nvSpPr>
          <p:cNvPr id="518" name="Google Shape;518;p4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idea behind RNNs is to make use of sequential information. In a traditional neural network we assume that all inputs (and outputs) are independent of each other. But for many tasks that’s a very bad idea. If you want to predict the next word in a sentence you better know which words came before it. RNNs are called recurrent because they perform the same task for every element of a sequence, with the output being depended on the previous computations and you already know that they have a “memory” which captures information about what has been calculated so far.</a:t>
            </a:r>
            <a:endParaRPr/>
          </a:p>
          <a:p>
            <a:pPr indent="-311150" lvl="0" marL="457200" rtl="0" algn="l">
              <a:spcBef>
                <a:spcPts val="0"/>
              </a:spcBef>
              <a:spcAft>
                <a:spcPts val="0"/>
              </a:spcAft>
              <a:buSzPts val="1300"/>
              <a:buChar char="-"/>
            </a:pPr>
            <a:r>
              <a:rPr lang="en"/>
              <a:t>Recurrent neural network (RNN) is a type of deep learning model that is mostly used for analysis of sequential data (time series data prediction). [9]</a:t>
            </a:r>
            <a:endParaRPr/>
          </a:p>
          <a:p>
            <a:pPr indent="-311150" lvl="0" marL="457200" rtl="0" algn="l">
              <a:spcBef>
                <a:spcPts val="0"/>
              </a:spcBef>
              <a:spcAft>
                <a:spcPts val="0"/>
              </a:spcAft>
              <a:buSzPts val="1300"/>
              <a:buChar char="-"/>
            </a:pPr>
            <a:r>
              <a:rPr lang="en"/>
              <a:t>There are different application areas that are used: Language model, neural machine translation, music generation, time series prediction, financial prediction, etc.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Description</a:t>
            </a:r>
            <a:endParaRPr/>
          </a:p>
        </p:txBody>
      </p:sp>
      <p:sp>
        <p:nvSpPr>
          <p:cNvPr id="524" name="Google Shape;524;p50"/>
          <p:cNvSpPr txBox="1"/>
          <p:nvPr>
            <p:ph idx="1" type="body"/>
          </p:nvPr>
        </p:nvSpPr>
        <p:spPr>
          <a:xfrm>
            <a:off x="1303800" y="146250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Long Short-Term Memory (LSTM) networks are a modified version of recurrent neural networks, which makes it easier to remember past data in memory. The vanishing gradient problem of RNN is resolved here. </a:t>
            </a:r>
            <a:endParaRPr/>
          </a:p>
          <a:p>
            <a:pPr indent="-311150" lvl="0" marL="457200" rtl="0" algn="l">
              <a:spcBef>
                <a:spcPts val="0"/>
              </a:spcBef>
              <a:spcAft>
                <a:spcPts val="0"/>
              </a:spcAft>
              <a:buSzPts val="1300"/>
              <a:buChar char="-"/>
            </a:pPr>
            <a:r>
              <a:rPr lang="en"/>
              <a:t>In an LSTM network, three gates are present:</a:t>
            </a:r>
            <a:endParaRPr/>
          </a:p>
          <a:p>
            <a:pPr indent="-311150" lvl="0" marL="914400" rtl="0" algn="l">
              <a:spcBef>
                <a:spcPts val="0"/>
              </a:spcBef>
              <a:spcAft>
                <a:spcPts val="0"/>
              </a:spcAft>
              <a:buSzPts val="1300"/>
              <a:buAutoNum type="arabicPeriod"/>
            </a:pPr>
            <a:r>
              <a:rPr lang="en"/>
              <a:t>Input gate — discover which value from input should be used to modify the memory. Sigmoid function decides which values to let through 0,1. and tanh function gives weightage to the values which are passed deciding their level of importance ranging from-1 to 1.</a:t>
            </a:r>
            <a:endParaRPr/>
          </a:p>
          <a:p>
            <a:pPr indent="-311150" lvl="0" marL="914400" rtl="0" algn="l">
              <a:spcBef>
                <a:spcPts val="0"/>
              </a:spcBef>
              <a:spcAft>
                <a:spcPts val="0"/>
              </a:spcAft>
              <a:buSzPts val="1300"/>
              <a:buAutoNum type="arabicPeriod"/>
            </a:pPr>
            <a:r>
              <a:rPr lang="en"/>
              <a:t>Forget gate — discover what details to be discarded from the block. It is decided by the sigmoid function. it looks at the previous state and the content input and outputs a number between 0 and 1 for each number in the cell state</a:t>
            </a:r>
            <a:endParaRPr/>
          </a:p>
          <a:p>
            <a:pPr indent="-311150" lvl="0" marL="914400" rtl="0" algn="l">
              <a:spcBef>
                <a:spcPts val="0"/>
              </a:spcBef>
              <a:spcAft>
                <a:spcPts val="0"/>
              </a:spcAft>
              <a:buSzPts val="1300"/>
              <a:buAutoNum type="arabicPeriod"/>
            </a:pPr>
            <a:r>
              <a:rPr lang="en"/>
              <a:t>Output gate — the input and the memory of the block is used to decide the output. Sigmoid function decides which values to let through 0,1. and tanh function gives weightage to the values which are passed deciding their level of importance ranging from-1 to 1 and multiplied with output of Sigmoid.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Working</a:t>
            </a:r>
            <a:endParaRPr/>
          </a:p>
        </p:txBody>
      </p:sp>
      <p:pic>
        <p:nvPicPr>
          <p:cNvPr id="530" name="Google Shape;530;p51"/>
          <p:cNvPicPr preferRelativeResize="0"/>
          <p:nvPr/>
        </p:nvPicPr>
        <p:blipFill>
          <a:blip r:embed="rId3">
            <a:alphaModFix/>
          </a:blip>
          <a:stretch>
            <a:fillRect/>
          </a:stretch>
        </p:blipFill>
        <p:spPr>
          <a:xfrm>
            <a:off x="1453800" y="1427750"/>
            <a:ext cx="5251350" cy="3351750"/>
          </a:xfrm>
          <a:prstGeom prst="rect">
            <a:avLst/>
          </a:prstGeom>
          <a:noFill/>
          <a:ln>
            <a:noFill/>
          </a:ln>
        </p:spPr>
      </p:pic>
      <p:sp>
        <p:nvSpPr>
          <p:cNvPr id="531" name="Google Shape;531;p51"/>
          <p:cNvSpPr txBox="1"/>
          <p:nvPr/>
        </p:nvSpPr>
        <p:spPr>
          <a:xfrm>
            <a:off x="3352075" y="4517050"/>
            <a:ext cx="36927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Gates of LSTM working [8]</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617950"/>
            <a:ext cx="7030500" cy="6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a:t>
            </a:r>
            <a:endParaRPr/>
          </a:p>
        </p:txBody>
      </p:sp>
      <p:sp>
        <p:nvSpPr>
          <p:cNvPr id="296" name="Google Shape;296;p16"/>
          <p:cNvSpPr txBox="1"/>
          <p:nvPr>
            <p:ph idx="1" type="body"/>
          </p:nvPr>
        </p:nvSpPr>
        <p:spPr>
          <a:xfrm>
            <a:off x="1303800" y="1444500"/>
            <a:ext cx="7030500" cy="393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 facilitate understanding regarding the effects of pollutants on the environment</a:t>
            </a:r>
            <a:endParaRPr/>
          </a:p>
          <a:p>
            <a:pPr indent="-311150" lvl="0" marL="457200" rtl="0" algn="l">
              <a:spcBef>
                <a:spcPts val="0"/>
              </a:spcBef>
              <a:spcAft>
                <a:spcPts val="0"/>
              </a:spcAft>
              <a:buSzPts val="1300"/>
              <a:buChar char="-"/>
            </a:pPr>
            <a:r>
              <a:rPr lang="en"/>
              <a:t>To create a portal to gain insight regarding the current levels of pollution</a:t>
            </a:r>
            <a:endParaRPr/>
          </a:p>
          <a:p>
            <a:pPr indent="-311150" lvl="0" marL="457200" rtl="0" algn="l">
              <a:spcBef>
                <a:spcPts val="0"/>
              </a:spcBef>
              <a:spcAft>
                <a:spcPts val="0"/>
              </a:spcAft>
              <a:buSzPts val="1300"/>
              <a:buChar char="-"/>
            </a:pPr>
            <a:r>
              <a:rPr lang="en"/>
              <a:t>To create an analytics model to show the current trends in air particulate levels</a:t>
            </a:r>
            <a:endParaRPr/>
          </a:p>
          <a:p>
            <a:pPr indent="-311150" lvl="0" marL="457200" rtl="0" algn="l">
              <a:spcBef>
                <a:spcPts val="0"/>
              </a:spcBef>
              <a:spcAft>
                <a:spcPts val="0"/>
              </a:spcAft>
              <a:buSzPts val="1300"/>
              <a:buChar char="-"/>
            </a:pPr>
            <a:r>
              <a:rPr lang="en"/>
              <a:t>To create a predictive model to predict, with a certain amount of accuracy the level of future pollution.</a:t>
            </a:r>
            <a:endParaRPr/>
          </a:p>
          <a:p>
            <a:pPr indent="-311150" lvl="0" marL="457200" rtl="0" algn="l">
              <a:spcBef>
                <a:spcPts val="0"/>
              </a:spcBef>
              <a:spcAft>
                <a:spcPts val="0"/>
              </a:spcAft>
              <a:buSzPts val="1300"/>
              <a:buChar char="-"/>
            </a:pPr>
            <a:r>
              <a:rPr lang="en"/>
              <a:t>To generate awareness regarding the current levels of pollution and their effects on the future levels</a:t>
            </a:r>
            <a:endParaRPr/>
          </a:p>
          <a:p>
            <a:pPr indent="-311150" lvl="0" marL="457200" rtl="0" algn="l">
              <a:spcBef>
                <a:spcPts val="0"/>
              </a:spcBef>
              <a:spcAft>
                <a:spcPts val="0"/>
              </a:spcAft>
              <a:buSzPts val="1300"/>
              <a:buChar char="-"/>
            </a:pPr>
            <a:r>
              <a:rPr lang="en"/>
              <a:t>To help find measures to curb the growing levels of pollution and to curb their harmful effects before the damage is irreversible and to find methods to optimize available resources to achieve these goals</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Testing (Univariate)</a:t>
            </a:r>
            <a:endParaRPr/>
          </a:p>
        </p:txBody>
      </p:sp>
      <p:graphicFrame>
        <p:nvGraphicFramePr>
          <p:cNvPr id="537" name="Google Shape;537;p52"/>
          <p:cNvGraphicFramePr/>
          <p:nvPr/>
        </p:nvGraphicFramePr>
        <p:xfrm>
          <a:off x="909450" y="1743800"/>
          <a:ext cx="3000000" cy="3000000"/>
        </p:xfrm>
        <a:graphic>
          <a:graphicData uri="http://schemas.openxmlformats.org/drawingml/2006/table">
            <a:tbl>
              <a:tblPr>
                <a:noFill/>
                <a:tableStyleId>{B7AB9896-6E54-47CE-A344-1D6CBD0A452C}</a:tableStyleId>
              </a:tblPr>
              <a:tblGrid>
                <a:gridCol w="2441700"/>
                <a:gridCol w="2441700"/>
                <a:gridCol w="2441700"/>
              </a:tblGrid>
              <a:tr h="649550">
                <a:tc>
                  <a:txBody>
                    <a:bodyPr/>
                    <a:lstStyle/>
                    <a:p>
                      <a:pPr indent="0" lvl="0" marL="0" rtl="0" algn="l">
                        <a:spcBef>
                          <a:spcPts val="0"/>
                        </a:spcBef>
                        <a:spcAft>
                          <a:spcPts val="0"/>
                        </a:spcAft>
                        <a:buNone/>
                      </a:pPr>
                      <a:r>
                        <a:rPr lang="en"/>
                        <a:t>Scaling</a:t>
                      </a:r>
                      <a:endParaRPr/>
                    </a:p>
                  </a:txBody>
                  <a:tcPr marT="91425" marB="91425" marR="91425" marL="91425"/>
                </a:tc>
                <a:tc>
                  <a:txBody>
                    <a:bodyPr/>
                    <a:lstStyle/>
                    <a:p>
                      <a:pPr indent="0" lvl="0" marL="0" rtl="0" algn="l">
                        <a:spcBef>
                          <a:spcPts val="0"/>
                        </a:spcBef>
                        <a:spcAft>
                          <a:spcPts val="0"/>
                        </a:spcAft>
                        <a:buNone/>
                      </a:pPr>
                      <a:r>
                        <a:rPr lang="en"/>
                        <a:t>TrainScore (RMSE)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TestScore (RMSE)</a:t>
                      </a:r>
                      <a:endParaRPr/>
                    </a:p>
                  </a:txBody>
                  <a:tcPr marT="91425" marB="91425" marR="91425" marL="91425">
                    <a:lnB cap="flat" cmpd="sng" w="9525">
                      <a:solidFill>
                        <a:srgbClr val="9E9E9E"/>
                      </a:solidFill>
                      <a:prstDash val="solid"/>
                      <a:round/>
                      <a:headEnd len="sm" w="sm" type="none"/>
                      <a:tailEnd len="sm" w="sm" type="none"/>
                    </a:lnB>
                  </a:tcPr>
                </a:tc>
              </a:tr>
              <a:tr h="630675">
                <a:tc>
                  <a:txBody>
                    <a:bodyPr/>
                    <a:lstStyle/>
                    <a:p>
                      <a:pPr indent="0" lvl="0" marL="0" rtl="0" algn="l">
                        <a:spcBef>
                          <a:spcPts val="0"/>
                        </a:spcBef>
                        <a:spcAft>
                          <a:spcPts val="0"/>
                        </a:spcAft>
                        <a:buNone/>
                      </a:pPr>
                      <a:r>
                        <a:rPr lang="en"/>
                        <a:t>MinMaxScaler</a:t>
                      </a:r>
                      <a:endParaRPr/>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rtl="0" algn="l">
                        <a:spcBef>
                          <a:spcPts val="0"/>
                        </a:spcBef>
                        <a:spcAft>
                          <a:spcPts val="0"/>
                        </a:spcAft>
                        <a:buNone/>
                      </a:pPr>
                      <a:r>
                        <a:rPr lang="en"/>
                        <a:t>22.58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17.58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630675">
                <a:tc>
                  <a:txBody>
                    <a:bodyPr/>
                    <a:lstStyle/>
                    <a:p>
                      <a:pPr indent="0" lvl="0" marL="0" rtl="0" algn="l">
                        <a:spcBef>
                          <a:spcPts val="0"/>
                        </a:spcBef>
                        <a:spcAft>
                          <a:spcPts val="0"/>
                        </a:spcAft>
                        <a:buNone/>
                      </a:pPr>
                      <a:r>
                        <a:rPr lang="en"/>
                        <a:t>StandardScaler</a:t>
                      </a:r>
                      <a:endParaRPr/>
                    </a:p>
                  </a:txBody>
                  <a:tcPr marT="91425" marB="91425" marR="91425" marL="91425"/>
                </a:tc>
                <a:tc>
                  <a:txBody>
                    <a:bodyPr/>
                    <a:lstStyle/>
                    <a:p>
                      <a:pPr indent="0" lvl="0" marL="0" rtl="0" algn="l">
                        <a:spcBef>
                          <a:spcPts val="0"/>
                        </a:spcBef>
                        <a:spcAft>
                          <a:spcPts val="0"/>
                        </a:spcAft>
                        <a:buNone/>
                      </a:pPr>
                      <a:r>
                        <a:rPr lang="en"/>
                        <a:t>23.75</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22.23</a:t>
                      </a:r>
                      <a:endParaRPr/>
                    </a:p>
                  </a:txBody>
                  <a:tcPr marT="91425" marB="91425" marR="91425" marL="91425">
                    <a:lnT cap="flat" cmpd="sng" w="9525">
                      <a:solidFill>
                        <a:srgbClr val="9E9E9E"/>
                      </a:solidFill>
                      <a:prstDash val="solid"/>
                      <a:round/>
                      <a:headEnd len="sm" w="sm" type="none"/>
                      <a:tailEnd len="sm" w="sm" type="none"/>
                    </a:lnT>
                  </a:tcPr>
                </a:tc>
              </a:tr>
              <a:tr h="630675">
                <a:tc>
                  <a:txBody>
                    <a:bodyPr/>
                    <a:lstStyle/>
                    <a:p>
                      <a:pPr indent="0" lvl="0" marL="0" rtl="0" algn="l">
                        <a:spcBef>
                          <a:spcPts val="0"/>
                        </a:spcBef>
                        <a:spcAft>
                          <a:spcPts val="0"/>
                        </a:spcAft>
                        <a:buNone/>
                      </a:pPr>
                      <a:r>
                        <a:rPr lang="en"/>
                        <a:t>RobustScaler</a:t>
                      </a:r>
                      <a:endParaRPr/>
                    </a:p>
                  </a:txBody>
                  <a:tcPr marT="91425" marB="91425" marR="91425" marL="91425"/>
                </a:tc>
                <a:tc>
                  <a:txBody>
                    <a:bodyPr/>
                    <a:lstStyle/>
                    <a:p>
                      <a:pPr indent="0" lvl="0" marL="0" rtl="0" algn="l">
                        <a:spcBef>
                          <a:spcPts val="0"/>
                        </a:spcBef>
                        <a:spcAft>
                          <a:spcPts val="0"/>
                        </a:spcAft>
                        <a:buNone/>
                      </a:pPr>
                      <a:r>
                        <a:rPr lang="en"/>
                        <a:t>30.78</a:t>
                      </a:r>
                      <a:endParaRPr/>
                    </a:p>
                  </a:txBody>
                  <a:tcPr marT="91425" marB="91425" marR="91425" marL="91425"/>
                </a:tc>
                <a:tc>
                  <a:txBody>
                    <a:bodyPr/>
                    <a:lstStyle/>
                    <a:p>
                      <a:pPr indent="0" lvl="0" marL="0" rtl="0" algn="l">
                        <a:spcBef>
                          <a:spcPts val="0"/>
                        </a:spcBef>
                        <a:spcAft>
                          <a:spcPts val="0"/>
                        </a:spcAft>
                        <a:buNone/>
                      </a:pPr>
                      <a:r>
                        <a:rPr lang="en"/>
                        <a:t>28.94</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3"/>
          <p:cNvSpPr txBox="1"/>
          <p:nvPr>
            <p:ph type="title"/>
          </p:nvPr>
        </p:nvSpPr>
        <p:spPr>
          <a:xfrm>
            <a:off x="1292800" y="565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Testing (Univariate)</a:t>
            </a:r>
            <a:endParaRPr/>
          </a:p>
        </p:txBody>
      </p:sp>
      <p:graphicFrame>
        <p:nvGraphicFramePr>
          <p:cNvPr id="543" name="Google Shape;543;p53"/>
          <p:cNvGraphicFramePr/>
          <p:nvPr/>
        </p:nvGraphicFramePr>
        <p:xfrm>
          <a:off x="952500" y="1502000"/>
          <a:ext cx="3000000" cy="3000000"/>
        </p:xfrm>
        <a:graphic>
          <a:graphicData uri="http://schemas.openxmlformats.org/drawingml/2006/table">
            <a:tbl>
              <a:tblPr>
                <a:noFill/>
                <a:tableStyleId>{B7AB9896-6E54-47CE-A344-1D6CBD0A452C}</a:tableStyleId>
              </a:tblPr>
              <a:tblGrid>
                <a:gridCol w="2413000"/>
                <a:gridCol w="2413000"/>
                <a:gridCol w="2413000"/>
              </a:tblGrid>
              <a:tr h="381000">
                <a:tc>
                  <a:txBody>
                    <a:bodyPr/>
                    <a:lstStyle/>
                    <a:p>
                      <a:pPr indent="0" lvl="0" marL="0" rtl="0" algn="l">
                        <a:spcBef>
                          <a:spcPts val="0"/>
                        </a:spcBef>
                        <a:spcAft>
                          <a:spcPts val="0"/>
                        </a:spcAft>
                        <a:buNone/>
                      </a:pPr>
                      <a:r>
                        <a:rPr lang="en"/>
                        <a:t>Features</a:t>
                      </a:r>
                      <a:endParaRPr/>
                    </a:p>
                  </a:txBody>
                  <a:tcPr marT="91425" marB="91425" marR="91425" marL="91425"/>
                </a:tc>
                <a:tc>
                  <a:txBody>
                    <a:bodyPr/>
                    <a:lstStyle/>
                    <a:p>
                      <a:pPr indent="0" lvl="0" marL="0" rtl="0" algn="l">
                        <a:spcBef>
                          <a:spcPts val="0"/>
                        </a:spcBef>
                        <a:spcAft>
                          <a:spcPts val="0"/>
                        </a:spcAft>
                        <a:buNone/>
                      </a:pPr>
                      <a:r>
                        <a:rPr lang="en"/>
                        <a:t>TrainScore (RMSE)</a:t>
                      </a:r>
                      <a:endParaRPr/>
                    </a:p>
                  </a:txBody>
                  <a:tcPr marT="91425" marB="91425" marR="91425" marL="91425"/>
                </a:tc>
                <a:tc>
                  <a:txBody>
                    <a:bodyPr/>
                    <a:lstStyle/>
                    <a:p>
                      <a:pPr indent="0" lvl="0" marL="0" rtl="0" algn="l">
                        <a:spcBef>
                          <a:spcPts val="0"/>
                        </a:spcBef>
                        <a:spcAft>
                          <a:spcPts val="0"/>
                        </a:spcAft>
                        <a:buNone/>
                      </a:pPr>
                      <a:r>
                        <a:rPr lang="en"/>
                        <a:t>TestScore (RMSE)</a:t>
                      </a:r>
                      <a:endParaRPr/>
                    </a:p>
                  </a:txBody>
                  <a:tcPr marT="91425" marB="91425" marR="91425" marL="91425"/>
                </a:tc>
              </a:tr>
              <a:tr h="381000">
                <a:tc>
                  <a:txBody>
                    <a:bodyPr/>
                    <a:lstStyle/>
                    <a:p>
                      <a:pPr indent="0" lvl="0" marL="0" rtl="0" algn="l">
                        <a:spcBef>
                          <a:spcPts val="0"/>
                        </a:spcBef>
                        <a:spcAft>
                          <a:spcPts val="0"/>
                        </a:spcAft>
                        <a:buNone/>
                      </a:pPr>
                      <a:r>
                        <a:rPr lang="en"/>
                        <a:t>Optimizer = Adam</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22.58</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17.58</a:t>
                      </a:r>
                      <a:endParaRPr/>
                    </a:p>
                  </a:txBody>
                  <a:tcPr marT="91425" marB="91425" marR="91425" marL="91425">
                    <a:solidFill>
                      <a:srgbClr val="93C47D"/>
                    </a:solidFill>
                  </a:tcPr>
                </a:tc>
              </a:tr>
              <a:tr h="381000">
                <a:tc>
                  <a:txBody>
                    <a:bodyPr/>
                    <a:lstStyle/>
                    <a:p>
                      <a:pPr indent="0" lvl="0" marL="0" rtl="0" algn="l">
                        <a:spcBef>
                          <a:spcPts val="0"/>
                        </a:spcBef>
                        <a:spcAft>
                          <a:spcPts val="0"/>
                        </a:spcAft>
                        <a:buNone/>
                      </a:pPr>
                      <a:r>
                        <a:rPr lang="en"/>
                        <a:t>Optimizer = SGD</a:t>
                      </a:r>
                      <a:endParaRPr/>
                    </a:p>
                  </a:txBody>
                  <a:tcPr marT="91425" marB="91425" marR="91425" marL="91425"/>
                </a:tc>
                <a:tc>
                  <a:txBody>
                    <a:bodyPr/>
                    <a:lstStyle/>
                    <a:p>
                      <a:pPr indent="0" lvl="0" marL="0" rtl="0" algn="l">
                        <a:spcBef>
                          <a:spcPts val="0"/>
                        </a:spcBef>
                        <a:spcAft>
                          <a:spcPts val="0"/>
                        </a:spcAft>
                        <a:buNone/>
                      </a:pPr>
                      <a:r>
                        <a:rPr lang="en"/>
                        <a:t>30.29</a:t>
                      </a:r>
                      <a:endParaRPr/>
                    </a:p>
                  </a:txBody>
                  <a:tcPr marT="91425" marB="91425" marR="91425" marL="91425"/>
                </a:tc>
                <a:tc>
                  <a:txBody>
                    <a:bodyPr/>
                    <a:lstStyle/>
                    <a:p>
                      <a:pPr indent="0" lvl="0" marL="0" rtl="0" algn="l">
                        <a:spcBef>
                          <a:spcPts val="0"/>
                        </a:spcBef>
                        <a:spcAft>
                          <a:spcPts val="0"/>
                        </a:spcAft>
                        <a:buNone/>
                      </a:pPr>
                      <a:r>
                        <a:rPr lang="en"/>
                        <a:t>28.38</a:t>
                      </a:r>
                      <a:endParaRPr/>
                    </a:p>
                  </a:txBody>
                  <a:tcPr marT="91425" marB="91425" marR="91425" marL="91425"/>
                </a:tc>
              </a:tr>
              <a:tr h="381000">
                <a:tc>
                  <a:txBody>
                    <a:bodyPr/>
                    <a:lstStyle/>
                    <a:p>
                      <a:pPr indent="0" lvl="0" marL="0" rtl="0" algn="l">
                        <a:spcBef>
                          <a:spcPts val="0"/>
                        </a:spcBef>
                        <a:spcAft>
                          <a:spcPts val="0"/>
                        </a:spcAft>
                        <a:buNone/>
                      </a:pPr>
                      <a:r>
                        <a:rPr lang="en"/>
                        <a:t>Optimizer = RMSprop</a:t>
                      </a:r>
                      <a:endParaRPr/>
                    </a:p>
                  </a:txBody>
                  <a:tcPr marT="91425" marB="91425" marR="91425" marL="91425"/>
                </a:tc>
                <a:tc>
                  <a:txBody>
                    <a:bodyPr/>
                    <a:lstStyle/>
                    <a:p>
                      <a:pPr indent="0" lvl="0" marL="0" rtl="0" algn="l">
                        <a:spcBef>
                          <a:spcPts val="0"/>
                        </a:spcBef>
                        <a:spcAft>
                          <a:spcPts val="0"/>
                        </a:spcAft>
                        <a:buNone/>
                      </a:pPr>
                      <a:r>
                        <a:rPr lang="en"/>
                        <a:t>28.57</a:t>
                      </a:r>
                      <a:endParaRPr/>
                    </a:p>
                  </a:txBody>
                  <a:tcPr marT="91425" marB="91425" marR="91425" marL="91425"/>
                </a:tc>
                <a:tc>
                  <a:txBody>
                    <a:bodyPr/>
                    <a:lstStyle/>
                    <a:p>
                      <a:pPr indent="0" lvl="0" marL="0" rtl="0" algn="l">
                        <a:spcBef>
                          <a:spcPts val="0"/>
                        </a:spcBef>
                        <a:spcAft>
                          <a:spcPts val="0"/>
                        </a:spcAft>
                        <a:buNone/>
                      </a:pPr>
                      <a:r>
                        <a:rPr lang="en"/>
                        <a:t>33.27</a:t>
                      </a:r>
                      <a:endParaRPr/>
                    </a:p>
                  </a:txBody>
                  <a:tcPr marT="91425" marB="91425" marR="91425" marL="91425"/>
                </a:tc>
              </a:tr>
              <a:tr h="381000">
                <a:tc>
                  <a:txBody>
                    <a:bodyPr/>
                    <a:lstStyle/>
                    <a:p>
                      <a:pPr indent="0" lvl="0" marL="0" rtl="0" algn="l">
                        <a:spcBef>
                          <a:spcPts val="0"/>
                        </a:spcBef>
                        <a:spcAft>
                          <a:spcPts val="0"/>
                        </a:spcAft>
                        <a:buNone/>
                      </a:pPr>
                      <a:r>
                        <a:rPr lang="en"/>
                        <a:t>Learning rate = 0.01, epochs = 15</a:t>
                      </a:r>
                      <a:endParaRPr/>
                    </a:p>
                  </a:txBody>
                  <a:tcPr marT="91425" marB="91425" marR="91425" marL="91425"/>
                </a:tc>
                <a:tc>
                  <a:txBody>
                    <a:bodyPr/>
                    <a:lstStyle/>
                    <a:p>
                      <a:pPr indent="0" lvl="0" marL="0" rtl="0" algn="l">
                        <a:spcBef>
                          <a:spcPts val="0"/>
                        </a:spcBef>
                        <a:spcAft>
                          <a:spcPts val="0"/>
                        </a:spcAft>
                        <a:buNone/>
                      </a:pPr>
                      <a:r>
                        <a:rPr lang="en"/>
                        <a:t>25.86</a:t>
                      </a:r>
                      <a:endParaRPr/>
                    </a:p>
                  </a:txBody>
                  <a:tcPr marT="91425" marB="91425" marR="91425" marL="91425"/>
                </a:tc>
                <a:tc>
                  <a:txBody>
                    <a:bodyPr/>
                    <a:lstStyle/>
                    <a:p>
                      <a:pPr indent="0" lvl="0" marL="0" rtl="0" algn="l">
                        <a:spcBef>
                          <a:spcPts val="0"/>
                        </a:spcBef>
                        <a:spcAft>
                          <a:spcPts val="0"/>
                        </a:spcAft>
                        <a:buNone/>
                      </a:pPr>
                      <a:r>
                        <a:rPr lang="en"/>
                        <a:t>32.75</a:t>
                      </a:r>
                      <a:endParaRPr/>
                    </a:p>
                  </a:txBody>
                  <a:tcPr marT="91425" marB="91425" marR="91425" marL="91425"/>
                </a:tc>
              </a:tr>
              <a:tr h="381000">
                <a:tc>
                  <a:txBody>
                    <a:bodyPr/>
                    <a:lstStyle/>
                    <a:p>
                      <a:pPr indent="0" lvl="0" marL="0" rtl="0" algn="l">
                        <a:spcBef>
                          <a:spcPts val="0"/>
                        </a:spcBef>
                        <a:spcAft>
                          <a:spcPts val="0"/>
                        </a:spcAft>
                        <a:buNone/>
                      </a:pPr>
                      <a:r>
                        <a:rPr lang="en"/>
                        <a:t>Learning rate = 0.1, epochs = 10</a:t>
                      </a:r>
                      <a:endParaRPr/>
                    </a:p>
                  </a:txBody>
                  <a:tcPr marT="91425" marB="91425" marR="91425" marL="91425"/>
                </a:tc>
                <a:tc>
                  <a:txBody>
                    <a:bodyPr/>
                    <a:lstStyle/>
                    <a:p>
                      <a:pPr indent="0" lvl="0" marL="0" rtl="0" algn="l">
                        <a:spcBef>
                          <a:spcPts val="0"/>
                        </a:spcBef>
                        <a:spcAft>
                          <a:spcPts val="0"/>
                        </a:spcAft>
                        <a:buNone/>
                      </a:pPr>
                      <a:r>
                        <a:rPr lang="en"/>
                        <a:t>26.72</a:t>
                      </a:r>
                      <a:endParaRPr/>
                    </a:p>
                  </a:txBody>
                  <a:tcPr marT="91425" marB="91425" marR="91425" marL="91425"/>
                </a:tc>
                <a:tc>
                  <a:txBody>
                    <a:bodyPr/>
                    <a:lstStyle/>
                    <a:p>
                      <a:pPr indent="0" lvl="0" marL="0" rtl="0" algn="l">
                        <a:spcBef>
                          <a:spcPts val="0"/>
                        </a:spcBef>
                        <a:spcAft>
                          <a:spcPts val="0"/>
                        </a:spcAft>
                        <a:buNone/>
                      </a:pPr>
                      <a:r>
                        <a:rPr lang="en"/>
                        <a:t>21.35</a:t>
                      </a:r>
                      <a:endParaRPr/>
                    </a:p>
                  </a:txBody>
                  <a:tcPr marT="91425" marB="91425" marR="91425" marL="91425"/>
                </a:tc>
              </a:tr>
              <a:tr h="381000">
                <a:tc>
                  <a:txBody>
                    <a:bodyPr/>
                    <a:lstStyle/>
                    <a:p>
                      <a:pPr indent="0" lvl="0" marL="0" rtl="0" algn="l">
                        <a:spcBef>
                          <a:spcPts val="0"/>
                        </a:spcBef>
                        <a:spcAft>
                          <a:spcPts val="0"/>
                        </a:spcAft>
                        <a:buNone/>
                      </a:pPr>
                      <a:r>
                        <a:rPr lang="en"/>
                        <a:t>Learning rate = 0.05, epochs = 30</a:t>
                      </a:r>
                      <a:endParaRPr/>
                    </a:p>
                  </a:txBody>
                  <a:tcPr marT="91425" marB="91425" marR="91425" marL="91425"/>
                </a:tc>
                <a:tc>
                  <a:txBody>
                    <a:bodyPr/>
                    <a:lstStyle/>
                    <a:p>
                      <a:pPr indent="0" lvl="0" marL="0" rtl="0" algn="l">
                        <a:spcBef>
                          <a:spcPts val="0"/>
                        </a:spcBef>
                        <a:spcAft>
                          <a:spcPts val="0"/>
                        </a:spcAft>
                        <a:buNone/>
                      </a:pPr>
                      <a:r>
                        <a:rPr lang="en"/>
                        <a:t>27.43</a:t>
                      </a:r>
                      <a:endParaRPr/>
                    </a:p>
                  </a:txBody>
                  <a:tcPr marT="91425" marB="91425" marR="91425" marL="91425"/>
                </a:tc>
                <a:tc>
                  <a:txBody>
                    <a:bodyPr/>
                    <a:lstStyle/>
                    <a:p>
                      <a:pPr indent="0" lvl="0" marL="0" rtl="0" algn="l">
                        <a:spcBef>
                          <a:spcPts val="0"/>
                        </a:spcBef>
                        <a:spcAft>
                          <a:spcPts val="0"/>
                        </a:spcAft>
                        <a:buNone/>
                      </a:pPr>
                      <a:r>
                        <a:rPr lang="en"/>
                        <a:t>32.35</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Data (Tabular)</a:t>
            </a:r>
            <a:endParaRPr/>
          </a:p>
        </p:txBody>
      </p:sp>
      <p:pic>
        <p:nvPicPr>
          <p:cNvPr id="549" name="Google Shape;549;p54"/>
          <p:cNvPicPr preferRelativeResize="0"/>
          <p:nvPr/>
        </p:nvPicPr>
        <p:blipFill>
          <a:blip r:embed="rId3">
            <a:alphaModFix/>
          </a:blip>
          <a:stretch>
            <a:fillRect/>
          </a:stretch>
        </p:blipFill>
        <p:spPr>
          <a:xfrm>
            <a:off x="122063" y="2166956"/>
            <a:ext cx="8899875" cy="2503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Data (Graphical)</a:t>
            </a:r>
            <a:endParaRPr/>
          </a:p>
        </p:txBody>
      </p:sp>
      <p:pic>
        <p:nvPicPr>
          <p:cNvPr id="555" name="Google Shape;555;p55"/>
          <p:cNvPicPr preferRelativeResize="0"/>
          <p:nvPr/>
        </p:nvPicPr>
        <p:blipFill>
          <a:blip r:embed="rId3">
            <a:alphaModFix/>
          </a:blip>
          <a:stretch>
            <a:fillRect/>
          </a:stretch>
        </p:blipFill>
        <p:spPr>
          <a:xfrm>
            <a:off x="856175" y="1750275"/>
            <a:ext cx="7431640" cy="3393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Model Training (Univariate)</a:t>
            </a:r>
            <a:endParaRPr/>
          </a:p>
        </p:txBody>
      </p:sp>
      <p:pic>
        <p:nvPicPr>
          <p:cNvPr id="561" name="Google Shape;561;p56"/>
          <p:cNvPicPr preferRelativeResize="0"/>
          <p:nvPr/>
        </p:nvPicPr>
        <p:blipFill>
          <a:blip r:embed="rId3">
            <a:alphaModFix/>
          </a:blip>
          <a:stretch>
            <a:fillRect/>
          </a:stretch>
        </p:blipFill>
        <p:spPr>
          <a:xfrm>
            <a:off x="2463425" y="1717325"/>
            <a:ext cx="4217140" cy="3240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 Output (Univariate)</a:t>
            </a:r>
            <a:endParaRPr/>
          </a:p>
        </p:txBody>
      </p:sp>
      <p:pic>
        <p:nvPicPr>
          <p:cNvPr id="567" name="Google Shape;567;p57"/>
          <p:cNvPicPr preferRelativeResize="0"/>
          <p:nvPr/>
        </p:nvPicPr>
        <p:blipFill>
          <a:blip r:embed="rId3">
            <a:alphaModFix/>
          </a:blip>
          <a:stretch>
            <a:fillRect/>
          </a:stretch>
        </p:blipFill>
        <p:spPr>
          <a:xfrm>
            <a:off x="152400" y="1750275"/>
            <a:ext cx="4146558" cy="3240825"/>
          </a:xfrm>
          <a:prstGeom prst="rect">
            <a:avLst/>
          </a:prstGeom>
          <a:noFill/>
          <a:ln>
            <a:noFill/>
          </a:ln>
        </p:spPr>
      </p:pic>
      <p:sp>
        <p:nvSpPr>
          <p:cNvPr id="568" name="Google Shape;568;p57"/>
          <p:cNvSpPr txBox="1"/>
          <p:nvPr/>
        </p:nvSpPr>
        <p:spPr>
          <a:xfrm>
            <a:off x="4802800" y="1868375"/>
            <a:ext cx="3531600" cy="22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We train the model for decreasing loss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Here, we can see the model gives higher accuracy than the multivariate model</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And the RMSE is pretty low, as we find when we test for accuracy ahead</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Hence, we choose the univariate version of the model</a:t>
            </a:r>
            <a:endParaRPr>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 Output (Multivariate)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74" name="Google Shape;574;p58"/>
          <p:cNvPicPr preferRelativeResize="0"/>
          <p:nvPr/>
        </p:nvPicPr>
        <p:blipFill>
          <a:blip r:embed="rId3">
            <a:alphaModFix/>
          </a:blip>
          <a:stretch>
            <a:fillRect/>
          </a:stretch>
        </p:blipFill>
        <p:spPr>
          <a:xfrm>
            <a:off x="152400" y="1750275"/>
            <a:ext cx="4556275" cy="3240825"/>
          </a:xfrm>
          <a:prstGeom prst="rect">
            <a:avLst/>
          </a:prstGeom>
          <a:noFill/>
          <a:ln>
            <a:noFill/>
          </a:ln>
        </p:spPr>
      </p:pic>
      <p:pic>
        <p:nvPicPr>
          <p:cNvPr id="575" name="Google Shape;575;p58"/>
          <p:cNvPicPr preferRelativeResize="0"/>
          <p:nvPr/>
        </p:nvPicPr>
        <p:blipFill>
          <a:blip r:embed="rId4">
            <a:alphaModFix/>
          </a:blip>
          <a:stretch>
            <a:fillRect/>
          </a:stretch>
        </p:blipFill>
        <p:spPr>
          <a:xfrm>
            <a:off x="4708675" y="1678100"/>
            <a:ext cx="1981200" cy="438150"/>
          </a:xfrm>
          <a:prstGeom prst="rect">
            <a:avLst/>
          </a:prstGeom>
          <a:noFill/>
          <a:ln>
            <a:noFill/>
          </a:ln>
        </p:spPr>
      </p:pic>
      <p:sp>
        <p:nvSpPr>
          <p:cNvPr id="576" name="Google Shape;576;p58"/>
          <p:cNvSpPr txBox="1"/>
          <p:nvPr/>
        </p:nvSpPr>
        <p:spPr>
          <a:xfrm>
            <a:off x="4708675" y="2450850"/>
            <a:ext cx="3608400" cy="141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Less accuracy due to more variables to be considered</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Importance of each variable </a:t>
            </a:r>
            <a:r>
              <a:rPr lang="en">
                <a:latin typeface="Nunito"/>
                <a:ea typeface="Nunito"/>
                <a:cs typeface="Nunito"/>
                <a:sym typeface="Nunito"/>
              </a:rPr>
              <a:t>independent</a:t>
            </a:r>
            <a:r>
              <a:rPr lang="en">
                <a:latin typeface="Nunito"/>
                <a:ea typeface="Nunito"/>
                <a:cs typeface="Nunito"/>
                <a:sym typeface="Nunito"/>
              </a:rPr>
              <a:t> and similar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Univariate a better choice because of higher accuracy, hence multivariate not chosen.</a:t>
            </a:r>
            <a:endParaRPr>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9"/>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 Reports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 :</a:t>
            </a:r>
            <a:r>
              <a:rPr lang="en"/>
              <a:t>चिंतक </a:t>
            </a:r>
            <a:r>
              <a:rPr lang="en"/>
              <a:t>(Web App) </a:t>
            </a:r>
            <a:endParaRPr/>
          </a:p>
          <a:p>
            <a:pPr indent="0" lvl="0" marL="0" rtl="0" algn="l">
              <a:spcBef>
                <a:spcPts val="0"/>
              </a:spcBef>
              <a:spcAft>
                <a:spcPts val="0"/>
              </a:spcAft>
              <a:buNone/>
            </a:pPr>
            <a:r>
              <a:rPr lang="en" sz="2000"/>
              <a:t>Using Jest framework</a:t>
            </a:r>
            <a:endParaRPr sz="2000"/>
          </a:p>
        </p:txBody>
      </p:sp>
      <p:sp>
        <p:nvSpPr>
          <p:cNvPr id="587" name="Google Shape;587;p60"/>
          <p:cNvSpPr txBox="1"/>
          <p:nvPr/>
        </p:nvSpPr>
        <p:spPr>
          <a:xfrm>
            <a:off x="291975" y="1738025"/>
            <a:ext cx="3608400" cy="141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 sz="1800">
                <a:latin typeface="Nunito"/>
                <a:ea typeface="Nunito"/>
                <a:cs typeface="Nunito"/>
                <a:sym typeface="Nunito"/>
              </a:rPr>
              <a:t>Unit tested each of module</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Null Checks for links</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Link validating checks</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Nav-bar working checks</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API calls checks</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p:txBody>
      </p:sp>
      <p:pic>
        <p:nvPicPr>
          <p:cNvPr id="588" name="Google Shape;588;p60"/>
          <p:cNvPicPr preferRelativeResize="0"/>
          <p:nvPr/>
        </p:nvPicPr>
        <p:blipFill>
          <a:blip r:embed="rId3">
            <a:alphaModFix/>
          </a:blip>
          <a:stretch>
            <a:fillRect/>
          </a:stretch>
        </p:blipFill>
        <p:spPr>
          <a:xfrm>
            <a:off x="4355252" y="1430151"/>
            <a:ext cx="4355422" cy="35456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a:t>
            </a:r>
            <a:r>
              <a:rPr lang="en"/>
              <a:t>Testing :चिंतक (Web App) </a:t>
            </a:r>
            <a:endParaRPr/>
          </a:p>
          <a:p>
            <a:pPr indent="0" lvl="0" marL="0" rtl="0" algn="l">
              <a:spcBef>
                <a:spcPts val="0"/>
              </a:spcBef>
              <a:spcAft>
                <a:spcPts val="0"/>
              </a:spcAft>
              <a:buNone/>
            </a:pPr>
            <a:r>
              <a:t/>
            </a:r>
            <a:endParaRPr sz="2000"/>
          </a:p>
        </p:txBody>
      </p:sp>
      <p:sp>
        <p:nvSpPr>
          <p:cNvPr id="594" name="Google Shape;594;p61"/>
          <p:cNvSpPr txBox="1"/>
          <p:nvPr/>
        </p:nvSpPr>
        <p:spPr>
          <a:xfrm>
            <a:off x="514225" y="2747400"/>
            <a:ext cx="3534300" cy="48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Nunito"/>
                <a:ea typeface="Nunito"/>
                <a:cs typeface="Nunito"/>
                <a:sym typeface="Nunito"/>
              </a:rPr>
              <a:t>Content Distribution</a:t>
            </a:r>
            <a:endParaRPr sz="1700">
              <a:latin typeface="Nunito"/>
              <a:ea typeface="Nunito"/>
              <a:cs typeface="Nunito"/>
              <a:sym typeface="Nunito"/>
            </a:endParaRPr>
          </a:p>
        </p:txBody>
      </p:sp>
      <p:pic>
        <p:nvPicPr>
          <p:cNvPr id="595" name="Google Shape;595;p61"/>
          <p:cNvPicPr preferRelativeResize="0"/>
          <p:nvPr/>
        </p:nvPicPr>
        <p:blipFill rotWithShape="1">
          <a:blip r:embed="rId3">
            <a:alphaModFix/>
          </a:blip>
          <a:srcRect b="0" l="0" r="0" t="4825"/>
          <a:stretch/>
        </p:blipFill>
        <p:spPr>
          <a:xfrm>
            <a:off x="757400" y="1434975"/>
            <a:ext cx="7629225" cy="1312425"/>
          </a:xfrm>
          <a:prstGeom prst="rect">
            <a:avLst/>
          </a:prstGeom>
          <a:noFill/>
          <a:ln>
            <a:noFill/>
          </a:ln>
        </p:spPr>
      </p:pic>
      <p:pic>
        <p:nvPicPr>
          <p:cNvPr id="596" name="Google Shape;596;p61"/>
          <p:cNvPicPr preferRelativeResize="0"/>
          <p:nvPr/>
        </p:nvPicPr>
        <p:blipFill>
          <a:blip r:embed="rId4">
            <a:alphaModFix/>
          </a:blip>
          <a:stretch>
            <a:fillRect/>
          </a:stretch>
        </p:blipFill>
        <p:spPr>
          <a:xfrm>
            <a:off x="612775" y="3232800"/>
            <a:ext cx="2522310" cy="1605900"/>
          </a:xfrm>
          <a:prstGeom prst="rect">
            <a:avLst/>
          </a:prstGeom>
          <a:noFill/>
          <a:ln>
            <a:noFill/>
          </a:ln>
        </p:spPr>
      </p:pic>
      <p:pic>
        <p:nvPicPr>
          <p:cNvPr id="597" name="Google Shape;597;p61"/>
          <p:cNvPicPr preferRelativeResize="0"/>
          <p:nvPr/>
        </p:nvPicPr>
        <p:blipFill>
          <a:blip r:embed="rId5">
            <a:alphaModFix/>
          </a:blip>
          <a:stretch>
            <a:fillRect/>
          </a:stretch>
        </p:blipFill>
        <p:spPr>
          <a:xfrm>
            <a:off x="5248675" y="3121350"/>
            <a:ext cx="2819400" cy="18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Survey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Testing :चिंतक (Web App) </a:t>
            </a:r>
            <a:endParaRPr/>
          </a:p>
          <a:p>
            <a:pPr indent="0" lvl="0" marL="0" rtl="0" algn="l">
              <a:spcBef>
                <a:spcPts val="0"/>
              </a:spcBef>
              <a:spcAft>
                <a:spcPts val="0"/>
              </a:spcAft>
              <a:buNone/>
            </a:pPr>
            <a:r>
              <a:t/>
            </a:r>
            <a:endParaRPr sz="2000"/>
          </a:p>
        </p:txBody>
      </p:sp>
      <p:sp>
        <p:nvSpPr>
          <p:cNvPr id="603" name="Google Shape;603;p62"/>
          <p:cNvSpPr txBox="1"/>
          <p:nvPr/>
        </p:nvSpPr>
        <p:spPr>
          <a:xfrm>
            <a:off x="1303800" y="1048775"/>
            <a:ext cx="3534300" cy="48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Nunito"/>
                <a:ea typeface="Nunito"/>
                <a:cs typeface="Nunito"/>
                <a:sym typeface="Nunito"/>
              </a:rPr>
              <a:t>Page Loading Content Wise:</a:t>
            </a:r>
            <a:endParaRPr sz="1700">
              <a:latin typeface="Nunito"/>
              <a:ea typeface="Nunito"/>
              <a:cs typeface="Nunito"/>
              <a:sym typeface="Nunito"/>
            </a:endParaRPr>
          </a:p>
        </p:txBody>
      </p:sp>
      <p:pic>
        <p:nvPicPr>
          <p:cNvPr id="604" name="Google Shape;604;p62"/>
          <p:cNvPicPr preferRelativeResize="0"/>
          <p:nvPr/>
        </p:nvPicPr>
        <p:blipFill>
          <a:blip r:embed="rId3">
            <a:alphaModFix/>
          </a:blip>
          <a:stretch>
            <a:fillRect/>
          </a:stretch>
        </p:blipFill>
        <p:spPr>
          <a:xfrm>
            <a:off x="1226975" y="1423050"/>
            <a:ext cx="6848800" cy="3571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Testing :चिंतक (Web App) </a:t>
            </a:r>
            <a:endParaRPr/>
          </a:p>
          <a:p>
            <a:pPr indent="0" lvl="0" marL="0" rtl="0" algn="l">
              <a:spcBef>
                <a:spcPts val="0"/>
              </a:spcBef>
              <a:spcAft>
                <a:spcPts val="0"/>
              </a:spcAft>
              <a:buNone/>
            </a:pPr>
            <a:r>
              <a:t/>
            </a:r>
            <a:endParaRPr sz="2000"/>
          </a:p>
        </p:txBody>
      </p:sp>
      <p:sp>
        <p:nvSpPr>
          <p:cNvPr id="610" name="Google Shape;610;p63"/>
          <p:cNvSpPr txBox="1"/>
          <p:nvPr/>
        </p:nvSpPr>
        <p:spPr>
          <a:xfrm>
            <a:off x="1303800" y="1048775"/>
            <a:ext cx="5999100" cy="48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Nunito"/>
                <a:ea typeface="Nunito"/>
                <a:cs typeface="Nunito"/>
                <a:sym typeface="Nunito"/>
              </a:rPr>
              <a:t>Page Content Time from Visual View</a:t>
            </a:r>
            <a:endParaRPr sz="1700">
              <a:latin typeface="Nunito"/>
              <a:ea typeface="Nunito"/>
              <a:cs typeface="Nunito"/>
              <a:sym typeface="Nunito"/>
            </a:endParaRPr>
          </a:p>
        </p:txBody>
      </p:sp>
      <p:pic>
        <p:nvPicPr>
          <p:cNvPr id="611" name="Google Shape;611;p63"/>
          <p:cNvPicPr preferRelativeResize="0"/>
          <p:nvPr/>
        </p:nvPicPr>
        <p:blipFill>
          <a:blip r:embed="rId3">
            <a:alphaModFix/>
          </a:blip>
          <a:stretch>
            <a:fillRect/>
          </a:stretch>
        </p:blipFill>
        <p:spPr>
          <a:xfrm>
            <a:off x="691350" y="2163025"/>
            <a:ext cx="8127475" cy="215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a:t>
            </a:r>
            <a:r>
              <a:rPr lang="en"/>
              <a:t>: Output (Univariate)</a:t>
            </a:r>
            <a:endParaRPr/>
          </a:p>
          <a:p>
            <a:pPr indent="0" lvl="0" marL="0" rtl="0" algn="l">
              <a:spcBef>
                <a:spcPts val="0"/>
              </a:spcBef>
              <a:spcAft>
                <a:spcPts val="0"/>
              </a:spcAft>
              <a:buNone/>
            </a:pPr>
            <a:r>
              <a:t/>
            </a:r>
            <a:endParaRPr/>
          </a:p>
        </p:txBody>
      </p:sp>
      <p:pic>
        <p:nvPicPr>
          <p:cNvPr id="617" name="Google Shape;617;p64"/>
          <p:cNvPicPr preferRelativeResize="0"/>
          <p:nvPr/>
        </p:nvPicPr>
        <p:blipFill>
          <a:blip r:embed="rId3">
            <a:alphaModFix/>
          </a:blip>
          <a:stretch>
            <a:fillRect/>
          </a:stretch>
        </p:blipFill>
        <p:spPr>
          <a:xfrm>
            <a:off x="130425" y="1552450"/>
            <a:ext cx="4881200" cy="3439850"/>
          </a:xfrm>
          <a:prstGeom prst="rect">
            <a:avLst/>
          </a:prstGeom>
          <a:noFill/>
          <a:ln>
            <a:noFill/>
          </a:ln>
        </p:spPr>
      </p:pic>
      <p:pic>
        <p:nvPicPr>
          <p:cNvPr id="618" name="Google Shape;618;p64"/>
          <p:cNvPicPr preferRelativeResize="0"/>
          <p:nvPr/>
        </p:nvPicPr>
        <p:blipFill>
          <a:blip r:embed="rId4">
            <a:alphaModFix/>
          </a:blip>
          <a:stretch>
            <a:fillRect/>
          </a:stretch>
        </p:blipFill>
        <p:spPr>
          <a:xfrm>
            <a:off x="5493725" y="2305050"/>
            <a:ext cx="2409825" cy="53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Unpredictable Changes : Covid-19 Impact</a:t>
            </a:r>
            <a:endParaRPr sz="2600"/>
          </a:p>
        </p:txBody>
      </p:sp>
      <p:sp>
        <p:nvSpPr>
          <p:cNvPr id="629" name="Google Shape;629;p66"/>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p>
        </p:txBody>
      </p:sp>
      <p:pic>
        <p:nvPicPr>
          <p:cNvPr id="630" name="Google Shape;630;p66"/>
          <p:cNvPicPr preferRelativeResize="0"/>
          <p:nvPr/>
        </p:nvPicPr>
        <p:blipFill rotWithShape="1">
          <a:blip r:embed="rId3">
            <a:alphaModFix/>
          </a:blip>
          <a:srcRect b="0" l="0" r="0" t="8282"/>
          <a:stretch/>
        </p:blipFill>
        <p:spPr>
          <a:xfrm>
            <a:off x="501738" y="1391175"/>
            <a:ext cx="8252326" cy="32102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Unpredictable Changes : Covid-19 Impact</a:t>
            </a:r>
            <a:endParaRPr sz="2600"/>
          </a:p>
        </p:txBody>
      </p:sp>
      <p:sp>
        <p:nvSpPr>
          <p:cNvPr id="636" name="Google Shape;636;p6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p>
        </p:txBody>
      </p:sp>
      <p:pic>
        <p:nvPicPr>
          <p:cNvPr id="637" name="Google Shape;637;p67"/>
          <p:cNvPicPr preferRelativeResize="0"/>
          <p:nvPr/>
        </p:nvPicPr>
        <p:blipFill>
          <a:blip r:embed="rId3">
            <a:alphaModFix/>
          </a:blip>
          <a:stretch>
            <a:fillRect/>
          </a:stretch>
        </p:blipFill>
        <p:spPr>
          <a:xfrm>
            <a:off x="609975" y="1313050"/>
            <a:ext cx="8418151" cy="314111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Unpredictable Changes : Covid-19 Impact</a:t>
            </a:r>
            <a:endParaRPr sz="2600"/>
          </a:p>
        </p:txBody>
      </p:sp>
      <p:sp>
        <p:nvSpPr>
          <p:cNvPr id="643" name="Google Shape;643;p6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p>
        </p:txBody>
      </p:sp>
      <p:pic>
        <p:nvPicPr>
          <p:cNvPr id="644" name="Google Shape;644;p68"/>
          <p:cNvPicPr preferRelativeResize="0"/>
          <p:nvPr/>
        </p:nvPicPr>
        <p:blipFill>
          <a:blip r:embed="rId3">
            <a:alphaModFix/>
          </a:blip>
          <a:stretch>
            <a:fillRect/>
          </a:stretch>
        </p:blipFill>
        <p:spPr>
          <a:xfrm>
            <a:off x="799544" y="1349700"/>
            <a:ext cx="7800307" cy="3181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9"/>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Models</a:t>
            </a:r>
            <a:endParaRPr/>
          </a:p>
        </p:txBody>
      </p:sp>
      <p:sp>
        <p:nvSpPr>
          <p:cNvPr id="655" name="Google Shape;655;p7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for Statistical models :</a:t>
            </a:r>
            <a:endParaRPr/>
          </a:p>
          <a:p>
            <a:pPr indent="-311150" lvl="0" marL="457200" rtl="0" algn="l">
              <a:spcBef>
                <a:spcPts val="1600"/>
              </a:spcBef>
              <a:spcAft>
                <a:spcPts val="0"/>
              </a:spcAft>
              <a:buSzPts val="1300"/>
              <a:buChar char="-"/>
            </a:pPr>
            <a:r>
              <a:rPr lang="en"/>
              <a:t>We can see that the MAPE (Mean Absolute Percentage Error) for all the pollutants is around 22-25</a:t>
            </a:r>
            <a:endParaRPr/>
          </a:p>
          <a:p>
            <a:pPr indent="-311150" lvl="0" marL="457200" rtl="0" algn="l">
              <a:spcBef>
                <a:spcPts val="0"/>
              </a:spcBef>
              <a:spcAft>
                <a:spcPts val="0"/>
              </a:spcAft>
              <a:buSzPts val="1300"/>
              <a:buChar char="-"/>
            </a:pPr>
            <a:r>
              <a:rPr lang="en"/>
              <a:t>Models like ARIMA, Prophet, Holt Winter’s observe seasonality, trend, stationarity and then predict the results for the next 48 hours.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LSTM (univariate)</a:t>
            </a:r>
            <a:endParaRPr/>
          </a:p>
        </p:txBody>
      </p:sp>
      <p:sp>
        <p:nvSpPr>
          <p:cNvPr id="661" name="Google Shape;661;p7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for RNN LSTM:</a:t>
            </a:r>
            <a:endParaRPr/>
          </a:p>
          <a:p>
            <a:pPr indent="-311150" lvl="0" marL="457200" rtl="0" algn="l">
              <a:spcBef>
                <a:spcPts val="1600"/>
              </a:spcBef>
              <a:spcAft>
                <a:spcPts val="0"/>
              </a:spcAft>
              <a:buSzPts val="1300"/>
              <a:buChar char="-"/>
            </a:pPr>
            <a:r>
              <a:rPr lang="en"/>
              <a:t>We can see that the RMSE (root mean squared error) for all the pollutants is very low</a:t>
            </a:r>
            <a:endParaRPr/>
          </a:p>
          <a:p>
            <a:pPr indent="-311150" lvl="0" marL="457200" rtl="0" algn="l">
              <a:spcBef>
                <a:spcPts val="0"/>
              </a:spcBef>
              <a:spcAft>
                <a:spcPts val="0"/>
              </a:spcAft>
              <a:buSzPts val="1300"/>
              <a:buChar char="-"/>
            </a:pPr>
            <a:r>
              <a:rPr lang="en"/>
              <a:t>This bodes well for the model, since this implies high accuracy</a:t>
            </a:r>
            <a:endParaRPr/>
          </a:p>
          <a:p>
            <a:pPr indent="-311150" lvl="0" marL="457200" rtl="0" algn="l">
              <a:spcBef>
                <a:spcPts val="0"/>
              </a:spcBef>
              <a:spcAft>
                <a:spcPts val="0"/>
              </a:spcAft>
              <a:buSzPts val="1300"/>
              <a:buChar char="-"/>
            </a:pPr>
            <a:r>
              <a:rPr lang="en"/>
              <a:t>But, this could also mean that the model has been overfit to this dataset</a:t>
            </a:r>
            <a:endParaRPr/>
          </a:p>
          <a:p>
            <a:pPr indent="-311150" lvl="0" marL="457200" rtl="0" algn="l">
              <a:spcBef>
                <a:spcPts val="0"/>
              </a:spcBef>
              <a:spcAft>
                <a:spcPts val="0"/>
              </a:spcAft>
              <a:buSzPts val="1300"/>
              <a:buChar char="-"/>
            </a:pPr>
            <a:r>
              <a:rPr lang="en"/>
              <a:t>We tried various parameters for the model, this revealed that for optimizer adam, learning rate 0.05, epochs 15 and MinMaxScaler for the data, we get the best accuracy results, and running a cross-validation check eliminates the possibility of overfitting</a:t>
            </a:r>
            <a:endParaRPr/>
          </a:p>
          <a:p>
            <a:pPr indent="-311150" lvl="0" marL="457200" rtl="0" algn="l">
              <a:spcBef>
                <a:spcPts val="0"/>
              </a:spcBef>
              <a:spcAft>
                <a:spcPts val="0"/>
              </a:spcAft>
              <a:buSzPts val="1300"/>
              <a:buChar char="-"/>
            </a:pPr>
            <a:r>
              <a:rPr lang="en"/>
              <a:t>Hence, this model can be used for the data we receive to predict the future values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303800" y="287150"/>
            <a:ext cx="7030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Survey</a:t>
            </a:r>
            <a:endParaRPr/>
          </a:p>
        </p:txBody>
      </p:sp>
      <p:sp>
        <p:nvSpPr>
          <p:cNvPr id="307" name="Google Shape;307;p18"/>
          <p:cNvSpPr txBox="1"/>
          <p:nvPr>
            <p:ph idx="1" type="body"/>
          </p:nvPr>
        </p:nvSpPr>
        <p:spPr>
          <a:xfrm>
            <a:off x="1303800" y="1030200"/>
            <a:ext cx="7030500" cy="3083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rgbClr val="000000"/>
                </a:solidFill>
                <a:latin typeface="Times New Roman"/>
                <a:ea typeface="Times New Roman"/>
                <a:cs typeface="Times New Roman"/>
                <a:sym typeface="Times New Roman"/>
              </a:rPr>
              <a:t>After studying various research papers on or related to our problem statement we found the following learnings:</a:t>
            </a:r>
            <a:endParaRPr>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Various architectures used to solve this problem including hybrid architecture. </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How complex or simple are these architectures or How do they work?</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Which algorithms do they use in it?</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How good/accurate are these architectures?</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Various statistical, machine learning and deep learning algorithms used for time series forecasting.</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Comparison between these algorithms on various parameters such as accuracy, computational complexity, model fitting, robustness, training data required, etc.</a:t>
            </a:r>
            <a:endParaRPr>
              <a:solidFill>
                <a:srgbClr val="000000"/>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Among all algorithms, which are most likely suitable or capable for solving this problem statement with good results?</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2"/>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Scope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672" name="Google Shape;672;p73"/>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000000"/>
              </a:buClr>
              <a:buSzPts val="1200"/>
              <a:buChar char="-"/>
            </a:pPr>
            <a:r>
              <a:rPr lang="en" sz="1200">
                <a:solidFill>
                  <a:srgbClr val="000000"/>
                </a:solidFill>
              </a:rPr>
              <a:t>The project applies only the basic analytical devices on the data, such as finding the largest pollutant and hence finding the best precaution to take in such conditions, this project can further be extended to perform higher analytical tasks such as the best approach to reduce the pollutant quantity in the atmosphere and the possible health risks it poses if such measures aren’t taken. </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n" sz="1200">
                <a:solidFill>
                  <a:srgbClr val="000000"/>
                </a:solidFill>
              </a:rPr>
              <a:t>Such analyses require a higher amount of data requirements and from varied, expert sources such as health officials, scientists, meteorologists etc.</a:t>
            </a:r>
            <a:endParaRPr sz="1200">
              <a:solidFill>
                <a:srgbClr val="000000"/>
              </a:solidFill>
            </a:endParaRPr>
          </a:p>
          <a:p>
            <a:pPr indent="0" lvl="0" marL="457200" rtl="0" algn="just">
              <a:lnSpc>
                <a:spcPct val="150000"/>
              </a:lnSpc>
              <a:spcBef>
                <a:spcPts val="0"/>
              </a:spcBef>
              <a:spcAft>
                <a:spcPts val="0"/>
              </a:spcAft>
              <a:buNone/>
            </a:pPr>
            <a:r>
              <a:rPr lang="en" sz="1200">
                <a:solidFill>
                  <a:srgbClr val="000000"/>
                </a:solidFill>
              </a:rPr>
              <a:t>The web dashboard could be converted to a software and/or mobile application offering the user an offline functionality as well.</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n" sz="1200">
                <a:solidFill>
                  <a:srgbClr val="000000"/>
                </a:solidFill>
              </a:rPr>
              <a:t>The system could be extended for usage by governments to monitor current conditions and to enforce the restrictions or measures necessary to curb the growing pollutant levels as needed.</a:t>
            </a:r>
            <a:endParaRPr sz="1200">
              <a:solidFill>
                <a:srgbClr val="000000"/>
              </a:solidFill>
            </a:endParaRPr>
          </a:p>
          <a:p>
            <a:pPr indent="0" lvl="0" marL="0" rtl="0" algn="l">
              <a:spcBef>
                <a:spcPts val="0"/>
              </a:spcBef>
              <a:spcAft>
                <a:spcPts val="1600"/>
              </a:spcAft>
              <a:buNone/>
            </a:pPr>
            <a:r>
              <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4"/>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5"/>
          <p:cNvSpPr txBox="1"/>
          <p:nvPr>
            <p:ph type="title"/>
          </p:nvPr>
        </p:nvSpPr>
        <p:spPr>
          <a:xfrm>
            <a:off x="1303800" y="96275"/>
            <a:ext cx="7030500" cy="5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Papers</a:t>
            </a:r>
            <a:endParaRPr/>
          </a:p>
        </p:txBody>
      </p:sp>
      <p:graphicFrame>
        <p:nvGraphicFramePr>
          <p:cNvPr id="683" name="Google Shape;683;p75"/>
          <p:cNvGraphicFramePr/>
          <p:nvPr/>
        </p:nvGraphicFramePr>
        <p:xfrm>
          <a:off x="1303800" y="735250"/>
          <a:ext cx="3000000" cy="3000000"/>
        </p:xfrm>
        <a:graphic>
          <a:graphicData uri="http://schemas.openxmlformats.org/drawingml/2006/table">
            <a:tbl>
              <a:tblPr>
                <a:noFill/>
                <a:tableStyleId>{B7AB9896-6E54-47CE-A344-1D6CBD0A452C}</a:tableStyleId>
              </a:tblPr>
              <a:tblGrid>
                <a:gridCol w="796625"/>
                <a:gridCol w="6824100"/>
              </a:tblGrid>
              <a:tr h="501500">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Citation No.</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Research Paper</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“Real-time Air Quality forecasting, part 1: History, techniques and current status”</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https://www.sciencedirect.com/science/article/abs/pii/S1352231012005900</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[6]</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“Real-time Air Quality forecasting, part 2: State of the science, current research needs and future prospects”</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https://www.sciencedirect.com/science/article/abs/pii/S1352231012001562</a:t>
                      </a:r>
                      <a:endParaRPr sz="1300">
                        <a:latin typeface="Times New Roman"/>
                        <a:ea typeface="Times New Roman"/>
                        <a:cs typeface="Times New Roman"/>
                        <a:sym typeface="Times New Roman"/>
                      </a:endParaRPr>
                    </a:p>
                  </a:txBody>
                  <a:tcPr marT="91425" marB="91425" marR="91425" marL="91425"/>
                </a:tc>
              </a:tr>
              <a:tr h="612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[7]</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"An Empirical comparison of machine learning models for time series forecasting” </a:t>
                      </a:r>
                      <a:r>
                        <a:rPr lang="en" sz="13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https://www.tandfonline.com/doi/abs/10.1080/07474938.2010.481556</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[8]</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“Evaluation of Statistical and Machine Learning models for time series prediction: Identifying the state-of-the-art and the best conditions for the use of each model”</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https://www.researchgate.net/publication/330742498_Evaluation_of_statistical_and_machine_learning_models_for_time_series_prediction_Identifying_the_state-of-the-art_and_the_best_conditions_for_the_use_of_each_model</a:t>
                      </a:r>
                      <a:endParaRPr sz="13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6"/>
          <p:cNvSpPr txBox="1"/>
          <p:nvPr>
            <p:ph type="title"/>
          </p:nvPr>
        </p:nvSpPr>
        <p:spPr>
          <a:xfrm>
            <a:off x="1303800" y="66125"/>
            <a:ext cx="7030500" cy="5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Blogs</a:t>
            </a:r>
            <a:endParaRPr/>
          </a:p>
        </p:txBody>
      </p:sp>
      <p:graphicFrame>
        <p:nvGraphicFramePr>
          <p:cNvPr id="689" name="Google Shape;689;p76"/>
          <p:cNvGraphicFramePr/>
          <p:nvPr/>
        </p:nvGraphicFramePr>
        <p:xfrm>
          <a:off x="1303800" y="735250"/>
          <a:ext cx="3000000" cy="3000000"/>
        </p:xfrm>
        <a:graphic>
          <a:graphicData uri="http://schemas.openxmlformats.org/drawingml/2006/table">
            <a:tbl>
              <a:tblPr>
                <a:noFill/>
                <a:tableStyleId>{B7AB9896-6E54-47CE-A344-1D6CBD0A452C}</a:tableStyleId>
              </a:tblPr>
              <a:tblGrid>
                <a:gridCol w="796625"/>
                <a:gridCol w="6874350"/>
              </a:tblGrid>
              <a:tr h="501500">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Citation No.</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lang="en" sz="1300">
                          <a:latin typeface="Times New Roman"/>
                          <a:ea typeface="Times New Roman"/>
                          <a:cs typeface="Times New Roman"/>
                          <a:sym typeface="Times New Roman"/>
                        </a:rPr>
                        <a:t>Research Paper</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[9]</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“Comparing Classical and Machine Learning Algorithms for Time Series Forecasting” </a:t>
                      </a:r>
                      <a:r>
                        <a:rPr lang="en" sz="13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https://machinelearningmastery.com/findings-comparing-classical-and-machine-learning-methods-for-time-series-forecasting/#:~:text=Comparing%20the%20performance%20of%20all,previous%20similar%20studies%20and%20competitions.</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[10]</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Understanding RNN and LSTM</a:t>
                      </a:r>
                      <a:endParaRPr sz="1300">
                        <a:latin typeface="Times New Roman"/>
                        <a:ea typeface="Times New Roman"/>
                        <a:cs typeface="Times New Roman"/>
                        <a:sym typeface="Times New Roman"/>
                      </a:endParaRPr>
                    </a:p>
                    <a:p>
                      <a:pPr indent="0" lvl="0" marL="0" rtl="0" algn="l">
                        <a:lnSpc>
                          <a:spcPct val="115000"/>
                        </a:lnSpc>
                        <a:spcBef>
                          <a:spcPts val="0"/>
                        </a:spcBef>
                        <a:spcAft>
                          <a:spcPts val="1000"/>
                        </a:spcAft>
                        <a:buNone/>
                      </a:pPr>
                      <a:r>
                        <a:rPr lang="en" sz="13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https://towardsdatascience.com/understanding-rnn-and-lstm-f7cdf6dfc14e</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tc>
              </a:tr>
              <a:tr h="612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[11]</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Time Series Prediction using RNN LSTM</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https://machinelearningmastery.com/time-series-prediction-lstm-recurrent-neural-networks-python-keras/</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tc>
              </a:tr>
              <a:tr h="665300">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[12]</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0"/>
                        </a:spcBef>
                        <a:spcAft>
                          <a:spcPts val="0"/>
                        </a:spcAft>
                        <a:buNone/>
                      </a:pPr>
                      <a:r>
                        <a:rPr lang="en" sz="1300">
                          <a:latin typeface="Times New Roman"/>
                          <a:ea typeface="Times New Roman"/>
                          <a:cs typeface="Times New Roman"/>
                          <a:sym typeface="Times New Roman"/>
                        </a:rPr>
                        <a:t>ARIMA Model Python example - Time Series Forecasting</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3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https://towardsdatascience.com/machine-learning-part-19-time-series-and-autoregressive-integrated-moving-average-model-arima-c1005347b0d7</a:t>
                      </a:r>
                      <a:endParaRPr sz="13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7"/>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8"/>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9"/>
          <p:cNvSpPr txBox="1"/>
          <p:nvPr>
            <p:ph type="title"/>
          </p:nvPr>
        </p:nvSpPr>
        <p:spPr>
          <a:xfrm>
            <a:off x="1303800" y="638750"/>
            <a:ext cx="7235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
        <p:nvSpPr>
          <p:cNvPr id="313" name="Google Shape;313;p19"/>
          <p:cNvSpPr txBox="1"/>
          <p:nvPr>
            <p:ph idx="1" type="body"/>
          </p:nvPr>
        </p:nvSpPr>
        <p:spPr>
          <a:xfrm>
            <a:off x="1306650" y="1305975"/>
            <a:ext cx="7030500" cy="30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The system is mainly composed of perception layer, network layer and application layer. The system’s integral design architecture is shown in below figure.</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314" name="Google Shape;314;p19"/>
          <p:cNvPicPr preferRelativeResize="0"/>
          <p:nvPr/>
        </p:nvPicPr>
        <p:blipFill>
          <a:blip r:embed="rId3">
            <a:alphaModFix/>
          </a:blip>
          <a:stretch>
            <a:fillRect/>
          </a:stretch>
        </p:blipFill>
        <p:spPr>
          <a:xfrm>
            <a:off x="2883175" y="2020925"/>
            <a:ext cx="3938000" cy="2524125"/>
          </a:xfrm>
          <a:prstGeom prst="rect">
            <a:avLst/>
          </a:prstGeom>
          <a:noFill/>
          <a:ln>
            <a:noFill/>
          </a:ln>
        </p:spPr>
      </p:pic>
      <p:sp>
        <p:nvSpPr>
          <p:cNvPr id="315" name="Google Shape;315;p19"/>
          <p:cNvSpPr txBox="1"/>
          <p:nvPr/>
        </p:nvSpPr>
        <p:spPr>
          <a:xfrm>
            <a:off x="7915350" y="4239350"/>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699025"/>
            <a:ext cx="7840200" cy="5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 </a:t>
            </a:r>
            <a:endParaRPr/>
          </a:p>
        </p:txBody>
      </p:sp>
      <p:sp>
        <p:nvSpPr>
          <p:cNvPr id="321" name="Google Shape;321;p20"/>
          <p:cNvSpPr txBox="1"/>
          <p:nvPr>
            <p:ph idx="1" type="body"/>
          </p:nvPr>
        </p:nvSpPr>
        <p:spPr>
          <a:xfrm>
            <a:off x="1303800" y="1567175"/>
            <a:ext cx="7030500" cy="2913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400">
                <a:solidFill>
                  <a:srgbClr val="000000"/>
                </a:solidFill>
                <a:highlight>
                  <a:srgbClr val="FFFFFF"/>
                </a:highlight>
                <a:latin typeface="Times New Roman"/>
                <a:ea typeface="Times New Roman"/>
                <a:cs typeface="Times New Roman"/>
                <a:sym typeface="Times New Roman"/>
              </a:rPr>
              <a:t>Field Sensor Network</a:t>
            </a:r>
            <a:r>
              <a:rPr lang="en" sz="1400">
                <a:solidFill>
                  <a:srgbClr val="000000"/>
                </a:solidFill>
                <a:highlight>
                  <a:srgbClr val="FFFFFF"/>
                </a:highlight>
                <a:latin typeface="Times New Roman"/>
                <a:ea typeface="Times New Roman"/>
                <a:cs typeface="Times New Roman"/>
                <a:sym typeface="Times New Roman"/>
              </a:rPr>
              <a:t>: This is part of the perception layer which includes deployment of all sensors in the specific area of which air quality is to be monitored and forecasted.</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400">
                <a:solidFill>
                  <a:srgbClr val="000000"/>
                </a:solidFill>
                <a:highlight>
                  <a:srgbClr val="FFFFFF"/>
                </a:highlight>
                <a:latin typeface="Times New Roman"/>
                <a:ea typeface="Times New Roman"/>
                <a:cs typeface="Times New Roman"/>
                <a:sym typeface="Times New Roman"/>
              </a:rPr>
              <a:t>Data Transmission</a:t>
            </a:r>
            <a:r>
              <a:rPr lang="en" sz="1400">
                <a:solidFill>
                  <a:srgbClr val="000000"/>
                </a:solidFill>
                <a:highlight>
                  <a:srgbClr val="FFFFFF"/>
                </a:highlight>
                <a:latin typeface="Times New Roman"/>
                <a:ea typeface="Times New Roman"/>
                <a:cs typeface="Times New Roman"/>
                <a:sym typeface="Times New Roman"/>
              </a:rPr>
              <a:t>: This is a part of Network Layer which includes transmission of sensor data collected to cloud for further analysis</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400">
                <a:solidFill>
                  <a:srgbClr val="000000"/>
                </a:solidFill>
                <a:highlight>
                  <a:srgbClr val="FFFFFF"/>
                </a:highlight>
                <a:latin typeface="Times New Roman"/>
                <a:ea typeface="Times New Roman"/>
                <a:cs typeface="Times New Roman"/>
                <a:sym typeface="Times New Roman"/>
              </a:rPr>
              <a:t>Air quality evaluation and forecast</a:t>
            </a:r>
            <a:r>
              <a:rPr lang="en" sz="1400">
                <a:solidFill>
                  <a:srgbClr val="000000"/>
                </a:solidFill>
                <a:highlight>
                  <a:srgbClr val="FFFFFF"/>
                </a:highlight>
                <a:latin typeface="Times New Roman"/>
                <a:ea typeface="Times New Roman"/>
                <a:cs typeface="Times New Roman"/>
                <a:sym typeface="Times New Roman"/>
              </a:rPr>
              <a:t>: These both are part of the application layer which includes the main components of the project, that is, analysis and forecasting using the Bayesian Regularisation algorithm. [1]</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6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1303800" y="568400"/>
            <a:ext cx="7030500" cy="5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
        <p:nvSpPr>
          <p:cNvPr id="327" name="Google Shape;327;p21"/>
          <p:cNvSpPr txBox="1"/>
          <p:nvPr>
            <p:ph idx="1" type="body"/>
          </p:nvPr>
        </p:nvSpPr>
        <p:spPr>
          <a:xfrm>
            <a:off x="1303800" y="1195450"/>
            <a:ext cx="7030500" cy="3787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rgbClr val="000000"/>
                </a:solidFill>
                <a:highlight>
                  <a:srgbClr val="FFFFFF"/>
                </a:highlight>
                <a:latin typeface="Times New Roman"/>
                <a:ea typeface="Times New Roman"/>
                <a:cs typeface="Times New Roman"/>
                <a:sym typeface="Times New Roman"/>
              </a:rPr>
              <a:t>It uses the Bayesian Regularisation algorithm for forecasting purposes with the details shown:</a:t>
            </a:r>
            <a:endParaRPr sz="1400"/>
          </a:p>
        </p:txBody>
      </p:sp>
      <p:pic>
        <p:nvPicPr>
          <p:cNvPr id="328" name="Google Shape;328;p21"/>
          <p:cNvPicPr preferRelativeResize="0"/>
          <p:nvPr/>
        </p:nvPicPr>
        <p:blipFill>
          <a:blip r:embed="rId3">
            <a:alphaModFix/>
          </a:blip>
          <a:stretch>
            <a:fillRect/>
          </a:stretch>
        </p:blipFill>
        <p:spPr>
          <a:xfrm>
            <a:off x="2501424" y="1677525"/>
            <a:ext cx="4468926" cy="3305175"/>
          </a:xfrm>
          <a:prstGeom prst="rect">
            <a:avLst/>
          </a:prstGeom>
          <a:noFill/>
          <a:ln>
            <a:noFill/>
          </a:ln>
        </p:spPr>
      </p:pic>
      <p:sp>
        <p:nvSpPr>
          <p:cNvPr id="329" name="Google Shape;329;p21"/>
          <p:cNvSpPr txBox="1"/>
          <p:nvPr/>
        </p:nvSpPr>
        <p:spPr>
          <a:xfrm>
            <a:off x="7912500" y="4676950"/>
            <a:ext cx="421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F32630254B9046B6FFB9B1B023E8E3" ma:contentTypeVersion="4" ma:contentTypeDescription="Create a new document." ma:contentTypeScope="" ma:versionID="8199b453339ac748dd55de696e998cc2">
  <xsd:schema xmlns:xsd="http://www.w3.org/2001/XMLSchema" xmlns:xs="http://www.w3.org/2001/XMLSchema" xmlns:p="http://schemas.microsoft.com/office/2006/metadata/properties" xmlns:ns2="b5d8eb60-3b26-41b7-bd81-eab69e6094f7" targetNamespace="http://schemas.microsoft.com/office/2006/metadata/properties" ma:root="true" ma:fieldsID="02aeebd290eac5e0ac44894f7e6aef22" ns2:_="">
    <xsd:import namespace="b5d8eb60-3b26-41b7-bd81-eab69e6094f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d8eb60-3b26-41b7-bd81-eab69e6094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3E26AA-1AB0-4E6F-90A0-4676460FE0D8}"/>
</file>

<file path=customXml/itemProps2.xml><?xml version="1.0" encoding="utf-8"?>
<ds:datastoreItem xmlns:ds="http://schemas.openxmlformats.org/officeDocument/2006/customXml" ds:itemID="{EF6D4DFB-B0C3-4CD5-B03D-D4FA9C57A00D}"/>
</file>

<file path=customXml/itemProps3.xml><?xml version="1.0" encoding="utf-8"?>
<ds:datastoreItem xmlns:ds="http://schemas.openxmlformats.org/officeDocument/2006/customXml" ds:itemID="{3F1B162E-D597-474C-BFDA-CC0F2E6642B9}"/>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0x010100DCF32630254B9046B6FFB9B1B023E8E3</vt:lpwstr>
  </property>
</Properties>
</file>